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6" r:id="rId4"/>
    <p:sldId id="259" r:id="rId5"/>
    <p:sldId id="292" r:id="rId6"/>
    <p:sldId id="263" r:id="rId7"/>
    <p:sldId id="297" r:id="rId8"/>
    <p:sldId id="321" r:id="rId9"/>
    <p:sldId id="340" r:id="rId10"/>
    <p:sldId id="342" r:id="rId11"/>
    <p:sldId id="341" r:id="rId12"/>
    <p:sldId id="258" r:id="rId13"/>
    <p:sldId id="338" r:id="rId14"/>
    <p:sldId id="281" r:id="rId15"/>
    <p:sldId id="280" r:id="rId16"/>
    <p:sldId id="261" r:id="rId17"/>
    <p:sldId id="288" r:id="rId18"/>
    <p:sldId id="333" r:id="rId19"/>
    <p:sldId id="286" r:id="rId20"/>
    <p:sldId id="339" r:id="rId21"/>
    <p:sldId id="336" r:id="rId22"/>
    <p:sldId id="337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37"/>
    <a:srgbClr val="9CCB8E"/>
    <a:srgbClr val="9FD4C2"/>
    <a:srgbClr val="3197A7"/>
    <a:srgbClr val="385D9A"/>
    <a:srgbClr val="CDE6C6"/>
    <a:srgbClr val="003D50"/>
    <a:srgbClr val="0E1126"/>
    <a:srgbClr val="B22F5C"/>
    <a:srgbClr val="385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7"/>
    <p:restoredTop sz="93873"/>
  </p:normalViewPr>
  <p:slideViewPr>
    <p:cSldViewPr snapToGrid="0">
      <p:cViewPr>
        <p:scale>
          <a:sx n="83" d="100"/>
          <a:sy n="83" d="100"/>
        </p:scale>
        <p:origin x="1456" y="89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8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2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4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4005-64D6-B943-A245-567AE1EAC3BF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A785-6FE8-7349-8FEA-1F6B8F4D900A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216A-511C-514B-A941-F36B830F3AF2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0A5-8CF2-8B4E-AF54-D48B79653D76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5A1C-4763-B843-A8CE-D4A389C24F99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498D-665E-4A41-9D35-60D0EFBCB13D}" type="datetime1">
              <a:rPr lang="en-CA" smtClean="0"/>
              <a:t>2024-04-07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3921-2935-4344-A785-81469387A82C}" type="datetime1">
              <a:rPr lang="en-CA" smtClean="0"/>
              <a:t>2024-04-07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E355-DAFB-B447-B1F2-7E0BEB8DAD1B}" type="datetime1">
              <a:rPr lang="en-CA" smtClean="0"/>
              <a:t>2024-04-07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6B4-969E-E348-A206-98D4BED1A4D8}" type="datetime1">
              <a:rPr lang="en-CA" smtClean="0"/>
              <a:t>2024-04-07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7C25-AAB0-974B-B63C-302489CAD230}" type="datetime1">
              <a:rPr lang="en-CA" smtClean="0"/>
              <a:t>2024-04-07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018-F3CE-E24E-A6C6-2384967E9F61}" type="datetime1">
              <a:rPr lang="en-CA" smtClean="0"/>
              <a:t>2024-04-07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22D64-0BAE-6C49-9D3B-793B8C3A76C0}" type="datetime1">
              <a:rPr lang="en-CA" smtClean="0"/>
              <a:t>2024-04-07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en object with a black background&#10;&#10;Description automatically generated">
            <a:extLst>
              <a:ext uri="{FF2B5EF4-FFF2-40B4-BE49-F238E27FC236}">
                <a16:creationId xmlns:a16="http://schemas.microsoft.com/office/drawing/2014/main" id="{CE467294-A8DC-9776-D2B3-2C6A7956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0" t="14945" r="23588" b="15666"/>
          <a:stretch/>
        </p:blipFill>
        <p:spPr>
          <a:xfrm>
            <a:off x="258764" y="588106"/>
            <a:ext cx="4622625" cy="4253948"/>
          </a:xfrm>
          <a:prstGeom prst="rect">
            <a:avLst/>
          </a:prstGeom>
        </p:spPr>
      </p:pic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  <a:p>
            <a:endParaRPr lang="en-US" sz="2400" dirty="0">
              <a:solidFill>
                <a:srgbClr val="0E11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., 2020. Biochimica et Biophysica Acta		Mukhopadhyay et al., 2004. Chemical Reviews</a:t>
            </a:r>
          </a:p>
        </p:txBody>
      </p:sp>
      <p:pic>
        <p:nvPicPr>
          <p:cNvPr id="39" name="Picture 38" descr="A diagram of a cell&#10;&#10;Description automatically generated">
            <a:extLst>
              <a:ext uri="{FF2B5EF4-FFF2-40B4-BE49-F238E27FC236}">
                <a16:creationId xmlns:a16="http://schemas.microsoft.com/office/drawing/2014/main" id="{AAC09FD0-1D35-B6CF-A46A-4E7A265E8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0" t="29012" r="1" b="37273"/>
          <a:stretch/>
        </p:blipFill>
        <p:spPr>
          <a:xfrm>
            <a:off x="4872375" y="1444677"/>
            <a:ext cx="7060860" cy="2071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59564" y="22619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40103" y="205175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07278" y="30252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67756" y="2051759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01048" y="1768970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8961311" y="927138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8448563" y="1120773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9370901" y="1111308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5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269366-6D08-4E6B-8F38-9B9D103FC716}"/>
              </a:ext>
            </a:extLst>
          </p:cNvPr>
          <p:cNvSpPr/>
          <p:nvPr/>
        </p:nvSpPr>
        <p:spPr>
          <a:xfrm>
            <a:off x="2784046" y="1869744"/>
            <a:ext cx="2098207" cy="854723"/>
          </a:xfrm>
          <a:custGeom>
            <a:avLst/>
            <a:gdLst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0595 w 2098966"/>
              <a:gd name="connsiteY6" fmla="*/ 450526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5685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10362 w 2098966"/>
              <a:gd name="connsiteY2" fmla="*/ 56733 h 860329"/>
              <a:gd name="connsiteX3" fmla="*/ 350408 w 2098966"/>
              <a:gd name="connsiteY3" fmla="*/ 140164 h 860329"/>
              <a:gd name="connsiteX4" fmla="*/ 403804 w 2098966"/>
              <a:gd name="connsiteY4" fmla="*/ 263641 h 860329"/>
              <a:gd name="connsiteX5" fmla="*/ 517270 w 2098966"/>
              <a:gd name="connsiteY5" fmla="*/ 480561 h 860329"/>
              <a:gd name="connsiteX6" fmla="*/ 630735 w 2098966"/>
              <a:gd name="connsiteY6" fmla="*/ 690806 h 860329"/>
              <a:gd name="connsiteX7" fmla="*/ 800934 w 2098966"/>
              <a:gd name="connsiteY7" fmla="*/ 804272 h 860329"/>
              <a:gd name="connsiteX8" fmla="*/ 1024528 w 2098966"/>
              <a:gd name="connsiteY8" fmla="*/ 857667 h 860329"/>
              <a:gd name="connsiteX9" fmla="*/ 1258134 w 2098966"/>
              <a:gd name="connsiteY9" fmla="*/ 847656 h 860329"/>
              <a:gd name="connsiteX10" fmla="*/ 1521775 w 2098966"/>
              <a:gd name="connsiteY10" fmla="*/ 807609 h 860329"/>
              <a:gd name="connsiteX11" fmla="*/ 1785416 w 2098966"/>
              <a:gd name="connsiteY11" fmla="*/ 767562 h 860329"/>
              <a:gd name="connsiteX12" fmla="*/ 2072417 w 2098966"/>
              <a:gd name="connsiteY12" fmla="*/ 717504 h 860329"/>
              <a:gd name="connsiteX13" fmla="*/ 2069080 w 2098966"/>
              <a:gd name="connsiteY13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50408 w 2098966"/>
              <a:gd name="connsiteY2" fmla="*/ 140164 h 860329"/>
              <a:gd name="connsiteX3" fmla="*/ 403804 w 2098966"/>
              <a:gd name="connsiteY3" fmla="*/ 263641 h 860329"/>
              <a:gd name="connsiteX4" fmla="*/ 517270 w 2098966"/>
              <a:gd name="connsiteY4" fmla="*/ 480561 h 860329"/>
              <a:gd name="connsiteX5" fmla="*/ 630735 w 2098966"/>
              <a:gd name="connsiteY5" fmla="*/ 690806 h 860329"/>
              <a:gd name="connsiteX6" fmla="*/ 800934 w 2098966"/>
              <a:gd name="connsiteY6" fmla="*/ 804272 h 860329"/>
              <a:gd name="connsiteX7" fmla="*/ 1024528 w 2098966"/>
              <a:gd name="connsiteY7" fmla="*/ 857667 h 860329"/>
              <a:gd name="connsiteX8" fmla="*/ 1258134 w 2098966"/>
              <a:gd name="connsiteY8" fmla="*/ 847656 h 860329"/>
              <a:gd name="connsiteX9" fmla="*/ 1521775 w 2098966"/>
              <a:gd name="connsiteY9" fmla="*/ 807609 h 860329"/>
              <a:gd name="connsiteX10" fmla="*/ 1785416 w 2098966"/>
              <a:gd name="connsiteY10" fmla="*/ 767562 h 860329"/>
              <a:gd name="connsiteX11" fmla="*/ 2072417 w 2098966"/>
              <a:gd name="connsiteY11" fmla="*/ 717504 h 860329"/>
              <a:gd name="connsiteX12" fmla="*/ 2069080 w 2098966"/>
              <a:gd name="connsiteY12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11098 h 871427"/>
              <a:gd name="connsiteX1" fmla="*/ 203570 w 2098966"/>
              <a:gd name="connsiteY1" fmla="*/ 21110 h 871427"/>
              <a:gd name="connsiteX2" fmla="*/ 400467 w 2098966"/>
              <a:gd name="connsiteY2" fmla="*/ 268065 h 871427"/>
              <a:gd name="connsiteX3" fmla="*/ 517270 w 2098966"/>
              <a:gd name="connsiteY3" fmla="*/ 491659 h 871427"/>
              <a:gd name="connsiteX4" fmla="*/ 630735 w 2098966"/>
              <a:gd name="connsiteY4" fmla="*/ 701904 h 871427"/>
              <a:gd name="connsiteX5" fmla="*/ 800934 w 2098966"/>
              <a:gd name="connsiteY5" fmla="*/ 815370 h 871427"/>
              <a:gd name="connsiteX6" fmla="*/ 1024528 w 2098966"/>
              <a:gd name="connsiteY6" fmla="*/ 868765 h 871427"/>
              <a:gd name="connsiteX7" fmla="*/ 1258134 w 2098966"/>
              <a:gd name="connsiteY7" fmla="*/ 858754 h 871427"/>
              <a:gd name="connsiteX8" fmla="*/ 1521775 w 2098966"/>
              <a:gd name="connsiteY8" fmla="*/ 818707 h 871427"/>
              <a:gd name="connsiteX9" fmla="*/ 1785416 w 2098966"/>
              <a:gd name="connsiteY9" fmla="*/ 778660 h 871427"/>
              <a:gd name="connsiteX10" fmla="*/ 2072417 w 2098966"/>
              <a:gd name="connsiteY10" fmla="*/ 728602 h 871427"/>
              <a:gd name="connsiteX11" fmla="*/ 2069080 w 2098966"/>
              <a:gd name="connsiteY11" fmla="*/ 728602 h 871427"/>
              <a:gd name="connsiteX0" fmla="*/ 0 w 2098966"/>
              <a:gd name="connsiteY0" fmla="*/ 327 h 860656"/>
              <a:gd name="connsiteX1" fmla="*/ 226931 w 2098966"/>
              <a:gd name="connsiteY1" fmla="*/ 30362 h 860656"/>
              <a:gd name="connsiteX2" fmla="*/ 400467 w 2098966"/>
              <a:gd name="connsiteY2" fmla="*/ 257294 h 860656"/>
              <a:gd name="connsiteX3" fmla="*/ 517270 w 2098966"/>
              <a:gd name="connsiteY3" fmla="*/ 480888 h 860656"/>
              <a:gd name="connsiteX4" fmla="*/ 630735 w 2098966"/>
              <a:gd name="connsiteY4" fmla="*/ 691133 h 860656"/>
              <a:gd name="connsiteX5" fmla="*/ 800934 w 2098966"/>
              <a:gd name="connsiteY5" fmla="*/ 804599 h 860656"/>
              <a:gd name="connsiteX6" fmla="*/ 1024528 w 2098966"/>
              <a:gd name="connsiteY6" fmla="*/ 857994 h 860656"/>
              <a:gd name="connsiteX7" fmla="*/ 1258134 w 2098966"/>
              <a:gd name="connsiteY7" fmla="*/ 847983 h 860656"/>
              <a:gd name="connsiteX8" fmla="*/ 1521775 w 2098966"/>
              <a:gd name="connsiteY8" fmla="*/ 807936 h 860656"/>
              <a:gd name="connsiteX9" fmla="*/ 1785416 w 2098966"/>
              <a:gd name="connsiteY9" fmla="*/ 767889 h 860656"/>
              <a:gd name="connsiteX10" fmla="*/ 2072417 w 2098966"/>
              <a:gd name="connsiteY10" fmla="*/ 717831 h 860656"/>
              <a:gd name="connsiteX11" fmla="*/ 2069080 w 2098966"/>
              <a:gd name="connsiteY11" fmla="*/ 717831 h 860656"/>
              <a:gd name="connsiteX0" fmla="*/ 0 w 2098966"/>
              <a:gd name="connsiteY0" fmla="*/ 0 h 860329"/>
              <a:gd name="connsiteX1" fmla="*/ 246954 w 2098966"/>
              <a:gd name="connsiteY1" fmla="*/ 4338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07258 w 2098966"/>
              <a:gd name="connsiteY3" fmla="*/ 497247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8966" h="860329">
                <a:moveTo>
                  <a:pt x="0" y="0"/>
                </a:moveTo>
                <a:cubicBezTo>
                  <a:pt x="67857" y="3337"/>
                  <a:pt x="200233" y="23916"/>
                  <a:pt x="266978" y="66744"/>
                </a:cubicBezTo>
                <a:cubicBezTo>
                  <a:pt x="333723" y="109572"/>
                  <a:pt x="360420" y="185217"/>
                  <a:pt x="400467" y="256967"/>
                </a:cubicBezTo>
                <a:cubicBezTo>
                  <a:pt x="440514" y="328718"/>
                  <a:pt x="468880" y="424941"/>
                  <a:pt x="507258" y="497247"/>
                </a:cubicBezTo>
                <a:cubicBezTo>
                  <a:pt x="545636" y="569553"/>
                  <a:pt x="581789" y="639635"/>
                  <a:pt x="630735" y="690806"/>
                </a:cubicBezTo>
                <a:cubicBezTo>
                  <a:pt x="679681" y="741977"/>
                  <a:pt x="735302" y="776462"/>
                  <a:pt x="800934" y="804272"/>
                </a:cubicBezTo>
                <a:cubicBezTo>
                  <a:pt x="866566" y="832082"/>
                  <a:pt x="948328" y="850436"/>
                  <a:pt x="1024528" y="857667"/>
                </a:cubicBezTo>
                <a:cubicBezTo>
                  <a:pt x="1100728" y="864898"/>
                  <a:pt x="1175260" y="855999"/>
                  <a:pt x="1258134" y="847656"/>
                </a:cubicBezTo>
                <a:cubicBezTo>
                  <a:pt x="1341009" y="839313"/>
                  <a:pt x="1521775" y="807609"/>
                  <a:pt x="1521775" y="807609"/>
                </a:cubicBezTo>
                <a:lnTo>
                  <a:pt x="1785416" y="767562"/>
                </a:lnTo>
                <a:cubicBezTo>
                  <a:pt x="1877190" y="752545"/>
                  <a:pt x="2072417" y="717504"/>
                  <a:pt x="2072417" y="717504"/>
                </a:cubicBezTo>
                <a:cubicBezTo>
                  <a:pt x="2119694" y="709161"/>
                  <a:pt x="2094387" y="713332"/>
                  <a:pt x="2069080" y="717504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4014570"/>
            <a:ext cx="2035691" cy="1634788"/>
            <a:chOff x="5314671" y="3919954"/>
            <a:chExt cx="2035691" cy="163478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919954"/>
              <a:ext cx="1787526" cy="1429677"/>
              <a:chOff x="3470393" y="1687856"/>
              <a:chExt cx="1787526" cy="142967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37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c 82">
            <a:extLst>
              <a:ext uri="{FF2B5EF4-FFF2-40B4-BE49-F238E27FC236}">
                <a16:creationId xmlns:a16="http://schemas.microsoft.com/office/drawing/2014/main" id="{5A057067-4465-0667-EB06-40630A1AD4CB}"/>
              </a:ext>
            </a:extLst>
          </p:cNvPr>
          <p:cNvSpPr/>
          <p:nvPr/>
        </p:nvSpPr>
        <p:spPr>
          <a:xfrm rot="16200000">
            <a:off x="3993418" y="5425489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7" name="Picture 26" descr="A green object with a black background&#10;&#10;Description automatically generated">
            <a:extLst>
              <a:ext uri="{FF2B5EF4-FFF2-40B4-BE49-F238E27FC236}">
                <a16:creationId xmlns:a16="http://schemas.microsoft.com/office/drawing/2014/main" id="{CE467294-A8DC-9776-D2B3-2C6A7956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0" t="14945" r="23588" b="15666"/>
          <a:stretch/>
        </p:blipFill>
        <p:spPr>
          <a:xfrm>
            <a:off x="258764" y="588106"/>
            <a:ext cx="4622625" cy="4253948"/>
          </a:xfrm>
          <a:prstGeom prst="rect">
            <a:avLst/>
          </a:prstGeom>
        </p:spPr>
      </p:pic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AC18DCE-0232-666B-09B9-1522350ABCC5}"/>
              </a:ext>
            </a:extLst>
          </p:cNvPr>
          <p:cNvSpPr/>
          <p:nvPr/>
        </p:nvSpPr>
        <p:spPr>
          <a:xfrm rot="18108023">
            <a:off x="562951" y="3961548"/>
            <a:ext cx="799871" cy="562628"/>
          </a:xfrm>
          <a:prstGeom prst="lightningBolt">
            <a:avLst/>
          </a:prstGeom>
          <a:solidFill>
            <a:srgbClr val="385D9B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85D9B"/>
              </a:solidFill>
              <a:latin typeface="Georgia" panose="02040502050405020303" pitchFamily="18" charset="0"/>
            </a:endParaRPr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BB5CDB3F-074D-B56D-A235-8668E64C9F83}"/>
              </a:ext>
            </a:extLst>
          </p:cNvPr>
          <p:cNvSpPr/>
          <p:nvPr/>
        </p:nvSpPr>
        <p:spPr>
          <a:xfrm rot="16889213">
            <a:off x="787524" y="4361355"/>
            <a:ext cx="799871" cy="562628"/>
          </a:xfrm>
          <a:prstGeom prst="lightningBolt">
            <a:avLst/>
          </a:prstGeom>
          <a:solidFill>
            <a:srgbClr val="3197A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C406BDD6-C7BD-F279-F88C-53CF07733B8E}"/>
              </a:ext>
            </a:extLst>
          </p:cNvPr>
          <p:cNvSpPr/>
          <p:nvPr/>
        </p:nvSpPr>
        <p:spPr>
          <a:xfrm rot="15280824">
            <a:off x="1197709" y="4688751"/>
            <a:ext cx="799871" cy="562628"/>
          </a:xfrm>
          <a:prstGeom prst="lightningBolt">
            <a:avLst/>
          </a:prstGeom>
          <a:solidFill>
            <a:srgbClr val="9FD4C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  <a:p>
            <a:endParaRPr lang="en-US" sz="2400" dirty="0">
              <a:solidFill>
                <a:srgbClr val="0E11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., 2020. Biochimica et Biophysica Acta		Mukhopadhyay et al., 2004. Chemical Reviews</a:t>
            </a:r>
          </a:p>
        </p:txBody>
      </p:sp>
      <p:pic>
        <p:nvPicPr>
          <p:cNvPr id="39" name="Picture 38" descr="A diagram of a cell&#10;&#10;Description automatically generated">
            <a:extLst>
              <a:ext uri="{FF2B5EF4-FFF2-40B4-BE49-F238E27FC236}">
                <a16:creationId xmlns:a16="http://schemas.microsoft.com/office/drawing/2014/main" id="{AAC09FD0-1D35-B6CF-A46A-4E7A265E8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0" t="29012" r="1" b="37273"/>
          <a:stretch/>
        </p:blipFill>
        <p:spPr>
          <a:xfrm>
            <a:off x="4872375" y="1444677"/>
            <a:ext cx="7060860" cy="2071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59564" y="22619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40103" y="205175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07278" y="30252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67756" y="2051759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01048" y="1768970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8961311" y="927138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8448563" y="1120773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9370901" y="1111308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5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269366-6D08-4E6B-8F38-9B9D103FC716}"/>
              </a:ext>
            </a:extLst>
          </p:cNvPr>
          <p:cNvSpPr/>
          <p:nvPr/>
        </p:nvSpPr>
        <p:spPr>
          <a:xfrm>
            <a:off x="2784046" y="1869744"/>
            <a:ext cx="2098207" cy="854723"/>
          </a:xfrm>
          <a:custGeom>
            <a:avLst/>
            <a:gdLst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0595 w 2098966"/>
              <a:gd name="connsiteY6" fmla="*/ 450526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5685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10362 w 2098966"/>
              <a:gd name="connsiteY2" fmla="*/ 56733 h 860329"/>
              <a:gd name="connsiteX3" fmla="*/ 350408 w 2098966"/>
              <a:gd name="connsiteY3" fmla="*/ 140164 h 860329"/>
              <a:gd name="connsiteX4" fmla="*/ 403804 w 2098966"/>
              <a:gd name="connsiteY4" fmla="*/ 263641 h 860329"/>
              <a:gd name="connsiteX5" fmla="*/ 517270 w 2098966"/>
              <a:gd name="connsiteY5" fmla="*/ 480561 h 860329"/>
              <a:gd name="connsiteX6" fmla="*/ 630735 w 2098966"/>
              <a:gd name="connsiteY6" fmla="*/ 690806 h 860329"/>
              <a:gd name="connsiteX7" fmla="*/ 800934 w 2098966"/>
              <a:gd name="connsiteY7" fmla="*/ 804272 h 860329"/>
              <a:gd name="connsiteX8" fmla="*/ 1024528 w 2098966"/>
              <a:gd name="connsiteY8" fmla="*/ 857667 h 860329"/>
              <a:gd name="connsiteX9" fmla="*/ 1258134 w 2098966"/>
              <a:gd name="connsiteY9" fmla="*/ 847656 h 860329"/>
              <a:gd name="connsiteX10" fmla="*/ 1521775 w 2098966"/>
              <a:gd name="connsiteY10" fmla="*/ 807609 h 860329"/>
              <a:gd name="connsiteX11" fmla="*/ 1785416 w 2098966"/>
              <a:gd name="connsiteY11" fmla="*/ 767562 h 860329"/>
              <a:gd name="connsiteX12" fmla="*/ 2072417 w 2098966"/>
              <a:gd name="connsiteY12" fmla="*/ 717504 h 860329"/>
              <a:gd name="connsiteX13" fmla="*/ 2069080 w 2098966"/>
              <a:gd name="connsiteY13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50408 w 2098966"/>
              <a:gd name="connsiteY2" fmla="*/ 140164 h 860329"/>
              <a:gd name="connsiteX3" fmla="*/ 403804 w 2098966"/>
              <a:gd name="connsiteY3" fmla="*/ 263641 h 860329"/>
              <a:gd name="connsiteX4" fmla="*/ 517270 w 2098966"/>
              <a:gd name="connsiteY4" fmla="*/ 480561 h 860329"/>
              <a:gd name="connsiteX5" fmla="*/ 630735 w 2098966"/>
              <a:gd name="connsiteY5" fmla="*/ 690806 h 860329"/>
              <a:gd name="connsiteX6" fmla="*/ 800934 w 2098966"/>
              <a:gd name="connsiteY6" fmla="*/ 804272 h 860329"/>
              <a:gd name="connsiteX7" fmla="*/ 1024528 w 2098966"/>
              <a:gd name="connsiteY7" fmla="*/ 857667 h 860329"/>
              <a:gd name="connsiteX8" fmla="*/ 1258134 w 2098966"/>
              <a:gd name="connsiteY8" fmla="*/ 847656 h 860329"/>
              <a:gd name="connsiteX9" fmla="*/ 1521775 w 2098966"/>
              <a:gd name="connsiteY9" fmla="*/ 807609 h 860329"/>
              <a:gd name="connsiteX10" fmla="*/ 1785416 w 2098966"/>
              <a:gd name="connsiteY10" fmla="*/ 767562 h 860329"/>
              <a:gd name="connsiteX11" fmla="*/ 2072417 w 2098966"/>
              <a:gd name="connsiteY11" fmla="*/ 717504 h 860329"/>
              <a:gd name="connsiteX12" fmla="*/ 2069080 w 2098966"/>
              <a:gd name="connsiteY12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11098 h 871427"/>
              <a:gd name="connsiteX1" fmla="*/ 203570 w 2098966"/>
              <a:gd name="connsiteY1" fmla="*/ 21110 h 871427"/>
              <a:gd name="connsiteX2" fmla="*/ 400467 w 2098966"/>
              <a:gd name="connsiteY2" fmla="*/ 268065 h 871427"/>
              <a:gd name="connsiteX3" fmla="*/ 517270 w 2098966"/>
              <a:gd name="connsiteY3" fmla="*/ 491659 h 871427"/>
              <a:gd name="connsiteX4" fmla="*/ 630735 w 2098966"/>
              <a:gd name="connsiteY4" fmla="*/ 701904 h 871427"/>
              <a:gd name="connsiteX5" fmla="*/ 800934 w 2098966"/>
              <a:gd name="connsiteY5" fmla="*/ 815370 h 871427"/>
              <a:gd name="connsiteX6" fmla="*/ 1024528 w 2098966"/>
              <a:gd name="connsiteY6" fmla="*/ 868765 h 871427"/>
              <a:gd name="connsiteX7" fmla="*/ 1258134 w 2098966"/>
              <a:gd name="connsiteY7" fmla="*/ 858754 h 871427"/>
              <a:gd name="connsiteX8" fmla="*/ 1521775 w 2098966"/>
              <a:gd name="connsiteY8" fmla="*/ 818707 h 871427"/>
              <a:gd name="connsiteX9" fmla="*/ 1785416 w 2098966"/>
              <a:gd name="connsiteY9" fmla="*/ 778660 h 871427"/>
              <a:gd name="connsiteX10" fmla="*/ 2072417 w 2098966"/>
              <a:gd name="connsiteY10" fmla="*/ 728602 h 871427"/>
              <a:gd name="connsiteX11" fmla="*/ 2069080 w 2098966"/>
              <a:gd name="connsiteY11" fmla="*/ 728602 h 871427"/>
              <a:gd name="connsiteX0" fmla="*/ 0 w 2098966"/>
              <a:gd name="connsiteY0" fmla="*/ 327 h 860656"/>
              <a:gd name="connsiteX1" fmla="*/ 226931 w 2098966"/>
              <a:gd name="connsiteY1" fmla="*/ 30362 h 860656"/>
              <a:gd name="connsiteX2" fmla="*/ 400467 w 2098966"/>
              <a:gd name="connsiteY2" fmla="*/ 257294 h 860656"/>
              <a:gd name="connsiteX3" fmla="*/ 517270 w 2098966"/>
              <a:gd name="connsiteY3" fmla="*/ 480888 h 860656"/>
              <a:gd name="connsiteX4" fmla="*/ 630735 w 2098966"/>
              <a:gd name="connsiteY4" fmla="*/ 691133 h 860656"/>
              <a:gd name="connsiteX5" fmla="*/ 800934 w 2098966"/>
              <a:gd name="connsiteY5" fmla="*/ 804599 h 860656"/>
              <a:gd name="connsiteX6" fmla="*/ 1024528 w 2098966"/>
              <a:gd name="connsiteY6" fmla="*/ 857994 h 860656"/>
              <a:gd name="connsiteX7" fmla="*/ 1258134 w 2098966"/>
              <a:gd name="connsiteY7" fmla="*/ 847983 h 860656"/>
              <a:gd name="connsiteX8" fmla="*/ 1521775 w 2098966"/>
              <a:gd name="connsiteY8" fmla="*/ 807936 h 860656"/>
              <a:gd name="connsiteX9" fmla="*/ 1785416 w 2098966"/>
              <a:gd name="connsiteY9" fmla="*/ 767889 h 860656"/>
              <a:gd name="connsiteX10" fmla="*/ 2072417 w 2098966"/>
              <a:gd name="connsiteY10" fmla="*/ 717831 h 860656"/>
              <a:gd name="connsiteX11" fmla="*/ 2069080 w 2098966"/>
              <a:gd name="connsiteY11" fmla="*/ 717831 h 860656"/>
              <a:gd name="connsiteX0" fmla="*/ 0 w 2098966"/>
              <a:gd name="connsiteY0" fmla="*/ 0 h 860329"/>
              <a:gd name="connsiteX1" fmla="*/ 246954 w 2098966"/>
              <a:gd name="connsiteY1" fmla="*/ 4338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07258 w 2098966"/>
              <a:gd name="connsiteY3" fmla="*/ 497247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8966" h="860329">
                <a:moveTo>
                  <a:pt x="0" y="0"/>
                </a:moveTo>
                <a:cubicBezTo>
                  <a:pt x="67857" y="3337"/>
                  <a:pt x="200233" y="23916"/>
                  <a:pt x="266978" y="66744"/>
                </a:cubicBezTo>
                <a:cubicBezTo>
                  <a:pt x="333723" y="109572"/>
                  <a:pt x="360420" y="185217"/>
                  <a:pt x="400467" y="256967"/>
                </a:cubicBezTo>
                <a:cubicBezTo>
                  <a:pt x="440514" y="328718"/>
                  <a:pt x="468880" y="424941"/>
                  <a:pt x="507258" y="497247"/>
                </a:cubicBezTo>
                <a:cubicBezTo>
                  <a:pt x="545636" y="569553"/>
                  <a:pt x="581789" y="639635"/>
                  <a:pt x="630735" y="690806"/>
                </a:cubicBezTo>
                <a:cubicBezTo>
                  <a:pt x="679681" y="741977"/>
                  <a:pt x="735302" y="776462"/>
                  <a:pt x="800934" y="804272"/>
                </a:cubicBezTo>
                <a:cubicBezTo>
                  <a:pt x="866566" y="832082"/>
                  <a:pt x="948328" y="850436"/>
                  <a:pt x="1024528" y="857667"/>
                </a:cubicBezTo>
                <a:cubicBezTo>
                  <a:pt x="1100728" y="864898"/>
                  <a:pt x="1175260" y="855999"/>
                  <a:pt x="1258134" y="847656"/>
                </a:cubicBezTo>
                <a:cubicBezTo>
                  <a:pt x="1341009" y="839313"/>
                  <a:pt x="1521775" y="807609"/>
                  <a:pt x="1521775" y="807609"/>
                </a:cubicBezTo>
                <a:lnTo>
                  <a:pt x="1785416" y="767562"/>
                </a:lnTo>
                <a:cubicBezTo>
                  <a:pt x="1877190" y="752545"/>
                  <a:pt x="2072417" y="717504"/>
                  <a:pt x="2072417" y="717504"/>
                </a:cubicBezTo>
                <a:cubicBezTo>
                  <a:pt x="2119694" y="709161"/>
                  <a:pt x="2094387" y="713332"/>
                  <a:pt x="2069080" y="717504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3772606"/>
            <a:ext cx="2322854" cy="2201897"/>
            <a:chOff x="5314671" y="3677990"/>
            <a:chExt cx="2322854" cy="220189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93C66E43-6A41-DCAB-50A7-125B744BC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205812D1-50CB-5733-D544-AB1C6BEC9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4">
                <a:extLst>
                  <a:ext uri="{FF2B5EF4-FFF2-40B4-BE49-F238E27FC236}">
                    <a16:creationId xmlns:a16="http://schemas.microsoft.com/office/drawing/2014/main" id="{A0E606C7-25F5-DEE7-9529-1343DCFA3203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AA38E035-D541-F604-3A10-28F8A9B8F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Text Box 4">
                <a:extLst>
                  <a:ext uri="{FF2B5EF4-FFF2-40B4-BE49-F238E27FC236}">
                    <a16:creationId xmlns:a16="http://schemas.microsoft.com/office/drawing/2014/main" id="{926B7778-94B7-24F7-0A9B-5CBD8ED644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4">
                <a:extLst>
                  <a:ext uri="{FF2B5EF4-FFF2-40B4-BE49-F238E27FC236}">
                    <a16:creationId xmlns:a16="http://schemas.microsoft.com/office/drawing/2014/main" id="{2E9DE36D-55DA-2789-BD41-B8A2B96BD5C1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445BA35-7DEE-8216-B681-45B38DF2CCF9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48DC6433-B736-451F-7003-12E9C30390AB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0A5CBD60-427C-9601-14D8-800C4C792955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BE4C9C-A592-1B6C-25A8-48B117AA476D}"/>
              </a:ext>
            </a:extLst>
          </p:cNvPr>
          <p:cNvSpPr txBox="1"/>
          <p:nvPr/>
        </p:nvSpPr>
        <p:spPr>
          <a:xfrm>
            <a:off x="3429700" y="5964807"/>
            <a:ext cx="673263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baseline="-250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D3300-B687-0D7E-1057-71BB8C6BDC8F}"/>
              </a:ext>
            </a:extLst>
          </p:cNvPr>
          <p:cNvSpPr txBox="1"/>
          <p:nvPr/>
        </p:nvSpPr>
        <p:spPr>
          <a:xfrm>
            <a:off x="4410038" y="5993356"/>
            <a:ext cx="984059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baseline="300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baseline="-25000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dirty="0"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1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/>
          <p:cNvSpPr txBox="1"/>
          <p:nvPr/>
        </p:nvSpPr>
        <p:spPr>
          <a:xfrm>
            <a:off x="9468557" y="1248787"/>
            <a:ext cx="2489489" cy="3998715"/>
          </a:xfrm>
          <a:prstGeom prst="rect">
            <a:avLst/>
          </a:prstGeom>
        </p:spPr>
        <p:txBody>
          <a:bodyPr lIns="37994" tIns="37994" rIns="37994" bIns="37994" rtlCol="0" anchor="ctr"/>
          <a:lstStyle/>
          <a:p>
            <a:pPr algn="ctr">
              <a:lnSpc>
                <a:spcPts val="2240"/>
              </a:lnSpc>
            </a:pPr>
            <a:endParaRPr sz="1200"/>
          </a:p>
        </p:txBody>
      </p:sp>
      <p:sp>
        <p:nvSpPr>
          <p:cNvPr id="45" name="AutoShape 45"/>
          <p:cNvSpPr/>
          <p:nvPr/>
        </p:nvSpPr>
        <p:spPr>
          <a:xfrm>
            <a:off x="3373460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5F81F-EB55-B817-3452-617D26BC227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38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St-ChlF Approach</a:t>
            </a:r>
          </a:p>
        </p:txBody>
      </p:sp>
      <p:sp>
        <p:nvSpPr>
          <p:cNvPr id="46" name="AutoShape 46"/>
          <p:cNvSpPr/>
          <p:nvPr/>
        </p:nvSpPr>
        <p:spPr>
          <a:xfrm>
            <a:off x="7739247" y="3421948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064D19-16E8-1166-CC0B-04AE2C0ACCA5}"/>
              </a:ext>
            </a:extLst>
          </p:cNvPr>
          <p:cNvGrpSpPr/>
          <p:nvPr/>
        </p:nvGrpSpPr>
        <p:grpSpPr>
          <a:xfrm>
            <a:off x="490231" y="1761648"/>
            <a:ext cx="2643283" cy="3762842"/>
            <a:chOff x="623567" y="2052196"/>
            <a:chExt cx="2643283" cy="3762842"/>
          </a:xfrm>
        </p:grpSpPr>
        <p:sp>
          <p:nvSpPr>
            <p:cNvPr id="54" name="Freeform 54"/>
            <p:cNvSpPr/>
            <p:nvPr/>
          </p:nvSpPr>
          <p:spPr>
            <a:xfrm>
              <a:off x="1469079" y="2052196"/>
              <a:ext cx="918230" cy="2593124"/>
            </a:xfrm>
            <a:custGeom>
              <a:avLst/>
              <a:gdLst/>
              <a:ahLst/>
              <a:cxnLst/>
              <a:rect l="l" t="t" r="r" b="b"/>
              <a:pathLst>
                <a:path w="1836459" h="5186247">
                  <a:moveTo>
                    <a:pt x="0" y="0"/>
                  </a:moveTo>
                  <a:lnTo>
                    <a:pt x="1836459" y="0"/>
                  </a:lnTo>
                  <a:lnTo>
                    <a:pt x="1836459" y="5186247"/>
                  </a:lnTo>
                  <a:lnTo>
                    <a:pt x="0" y="518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B943EE-14ED-B371-6B06-5B7D4CB6D776}"/>
                </a:ext>
              </a:extLst>
            </p:cNvPr>
            <p:cNvGrpSpPr/>
            <p:nvPr/>
          </p:nvGrpSpPr>
          <p:grpSpPr>
            <a:xfrm>
              <a:off x="623567" y="4500724"/>
              <a:ext cx="2643283" cy="1314314"/>
              <a:chOff x="623567" y="4500724"/>
              <a:chExt cx="2643283" cy="1314314"/>
            </a:xfrm>
          </p:grpSpPr>
          <p:sp>
            <p:nvSpPr>
              <p:cNvPr id="56" name="TextBox 56"/>
              <p:cNvSpPr txBox="1"/>
              <p:nvPr/>
            </p:nvSpPr>
            <p:spPr>
              <a:xfrm>
                <a:off x="623567" y="5023895"/>
                <a:ext cx="156437" cy="3518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7"/>
                  </a:lnSpc>
                </a:pPr>
                <a:r>
                  <a:rPr lang="en-US" sz="2133" dirty="0">
                    <a:solidFill>
                      <a:srgbClr val="003D50"/>
                    </a:solidFill>
                    <a:latin typeface="Georgia" panose="02040502050405020303" pitchFamily="18" charset="0"/>
                  </a:rPr>
                  <a:t>1</a:t>
                </a:r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1186147" y="5463147"/>
                <a:ext cx="156437" cy="3518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7"/>
                  </a:lnSpc>
                </a:pPr>
                <a:r>
                  <a:rPr lang="en-US" sz="2133" dirty="0">
                    <a:solidFill>
                      <a:srgbClr val="385D99"/>
                    </a:solidFill>
                    <a:latin typeface="Georgia" panose="02040502050405020303" pitchFamily="18" charset="0"/>
                  </a:rPr>
                  <a:t>2</a:t>
                </a:r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2544987" y="5463147"/>
                <a:ext cx="156437" cy="3518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7"/>
                  </a:lnSpc>
                </a:pPr>
                <a:r>
                  <a:rPr lang="en-US" sz="2133" dirty="0">
                    <a:solidFill>
                      <a:srgbClr val="3397A7"/>
                    </a:solidFill>
                    <a:latin typeface="Georgia" panose="02040502050405020303" pitchFamily="18" charset="0"/>
                  </a:rPr>
                  <a:t>3</a:t>
                </a:r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3110413" y="5023895"/>
                <a:ext cx="156437" cy="3518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7"/>
                  </a:lnSpc>
                </a:pPr>
                <a:r>
                  <a:rPr lang="en-US" sz="2133" dirty="0">
                    <a:solidFill>
                      <a:srgbClr val="9FD4C1"/>
                    </a:solidFill>
                    <a:latin typeface="Georgia" panose="02040502050405020303" pitchFamily="18" charset="0"/>
                  </a:rPr>
                  <a:t>4</a:t>
                </a:r>
              </a:p>
            </p:txBody>
          </p:sp>
          <p:sp>
            <p:nvSpPr>
              <p:cNvPr id="33" name="Lightning Bolt 32">
                <a:extLst>
                  <a:ext uri="{FF2B5EF4-FFF2-40B4-BE49-F238E27FC236}">
                    <a16:creationId xmlns:a16="http://schemas.microsoft.com/office/drawing/2014/main" id="{AEB5AC41-783E-E9A3-8E14-B751E452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848221">
                <a:off x="653826" y="4645100"/>
                <a:ext cx="973538" cy="684785"/>
              </a:xfrm>
              <a:prstGeom prst="lightningBolt">
                <a:avLst/>
              </a:prstGeom>
              <a:solidFill>
                <a:srgbClr val="003D50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FC5C5A8B-9ED6-C8CB-96FD-E2529845A5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5312461">
                <a:off x="1074401" y="4892818"/>
                <a:ext cx="979200" cy="688768"/>
              </a:xfrm>
              <a:prstGeom prst="lightningBolt">
                <a:avLst/>
              </a:prstGeom>
              <a:solidFill>
                <a:srgbClr val="385D9B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solidFill>
                    <a:srgbClr val="385D9B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39" name="Lightning Bolt 38">
                <a:extLst>
                  <a:ext uri="{FF2B5EF4-FFF2-40B4-BE49-F238E27FC236}">
                    <a16:creationId xmlns:a16="http://schemas.microsoft.com/office/drawing/2014/main" id="{6E27B25C-AC3F-918C-26CE-5C0A5F2C43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287539" flipH="1">
                <a:off x="1833970" y="4892816"/>
                <a:ext cx="979200" cy="688768"/>
              </a:xfrm>
              <a:prstGeom prst="lightningBolt">
                <a:avLst/>
              </a:prstGeom>
              <a:solidFill>
                <a:srgbClr val="3197A7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solidFill>
                    <a:srgbClr val="385D9B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40" name="Lightning Bolt 39">
                <a:extLst>
                  <a:ext uri="{FF2B5EF4-FFF2-40B4-BE49-F238E27FC236}">
                    <a16:creationId xmlns:a16="http://schemas.microsoft.com/office/drawing/2014/main" id="{4030BE0E-EC1B-5A91-7F40-919D2DAF53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751779" flipH="1">
                <a:off x="2260207" y="4645101"/>
                <a:ext cx="973538" cy="684785"/>
              </a:xfrm>
              <a:prstGeom prst="lightningBolt">
                <a:avLst/>
              </a:prstGeom>
              <a:solidFill>
                <a:srgbClr val="9FD4C2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DF8ACA5-3505-C1C1-97E1-BE6CE4CEE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305" y="1119382"/>
            <a:ext cx="3277912" cy="46142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4671A1-45FE-8A26-93CB-86D568CB5AC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., 2020. Biochimica et Biophysica Acta		Zaharieva &amp; Dau, 2019. Frontiers in Plant Science		Schuback </a:t>
            </a:r>
            <a:r>
              <a:rPr lang="en-CA" sz="1050" i="1" dirty="0"/>
              <a:t>et al</a:t>
            </a:r>
            <a:r>
              <a:rPr lang="en-CA" sz="1050" dirty="0"/>
              <a:t>., 2021. Frontiers in Marine Science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1ECCA3-F50F-F27C-DE1E-B28AF10B3575}"/>
              </a:ext>
            </a:extLst>
          </p:cNvPr>
          <p:cNvGrpSpPr>
            <a:grpSpLocks noChangeAspect="1"/>
          </p:cNvGrpSpPr>
          <p:nvPr/>
        </p:nvGrpSpPr>
        <p:grpSpPr>
          <a:xfrm>
            <a:off x="3946100" y="1397028"/>
            <a:ext cx="4293009" cy="4069460"/>
            <a:chOff x="3470393" y="1445892"/>
            <a:chExt cx="2322854" cy="22018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AC11992-51B5-5185-AAED-317ED8805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3810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D0D8C6C-488C-ED3A-EB3D-7488C4486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3810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803793C-6485-08B4-4A6B-4AB59C374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3810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08C5431B-7988-C331-5769-F2BCFC0FA592}"/>
                </a:ext>
              </a:extLst>
            </p:cNvPr>
            <p:cNvSpPr txBox="1"/>
            <p:nvPr/>
          </p:nvSpPr>
          <p:spPr>
            <a:xfrm>
              <a:off x="4045355" y="2419885"/>
              <a:ext cx="1204852" cy="32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24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24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2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D18AAD14-FBD5-83B4-959A-4FDFB8BA4673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316A2C1E-3007-7595-77A4-C9C943E1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3810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97AAA6E-B3F9-48F8-AFE1-AAAD471BA891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810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D5B3C205-7D7B-3735-7C46-69014AB1FD4B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E02EC79E-BACC-6A73-78C6-DF99CDB03FE1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4">
              <a:extLst>
                <a:ext uri="{FF2B5EF4-FFF2-40B4-BE49-F238E27FC236}">
                  <a16:creationId xmlns:a16="http://schemas.microsoft.com/office/drawing/2014/main" id="{5CC859CF-7B1B-BF04-F65C-1D9D681E3439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6B3A916-9F8A-8507-F332-5FD65D4A7EA1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810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DB84654-D8ED-4658-244F-B4AE9482974B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810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2F4C4150-1CC0-AE11-95F8-D14121EF92A1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810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Vass, 2011. </a:t>
            </a:r>
            <a:r>
              <a:rPr lang="en-CA" sz="1050" dirty="0" err="1"/>
              <a:t>Physiologia</a:t>
            </a:r>
            <a:r>
              <a:rPr lang="en-CA" sz="1050" dirty="0"/>
              <a:t> Plantarum		Rappaport </a:t>
            </a:r>
            <a:r>
              <a:rPr lang="en-CA" sz="1050" i="1" dirty="0"/>
              <a:t>et al</a:t>
            </a:r>
            <a:r>
              <a:rPr lang="en-CA" sz="1050" dirty="0"/>
              <a:t>, 2005. Biophysical Journal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D14257-21ED-A62F-7C68-A16719247F45}"/>
              </a:ext>
            </a:extLst>
          </p:cNvPr>
          <p:cNvSpPr txBox="1">
            <a:spLocks/>
          </p:cNvSpPr>
          <p:nvPr/>
        </p:nvSpPr>
        <p:spPr>
          <a:xfrm>
            <a:off x="599177" y="614676"/>
            <a:ext cx="4424428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Palatino" pitchFamily="2" charset="77"/>
                <a:ea typeface="Palatino" pitchFamily="2" charset="77"/>
              </a:rPr>
              <a:t>Recombination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0E4DAA-6D9E-A728-F9B7-996A8DAD0ECE}"/>
              </a:ext>
            </a:extLst>
          </p:cNvPr>
          <p:cNvSpPr txBox="1"/>
          <p:nvPr/>
        </p:nvSpPr>
        <p:spPr>
          <a:xfrm>
            <a:off x="685800" y="362331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30000" dirty="0"/>
              <a:t>-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946628-988B-9D86-D75C-3377879843CD}"/>
              </a:ext>
            </a:extLst>
          </p:cNvPr>
          <p:cNvGrpSpPr/>
          <p:nvPr/>
        </p:nvGrpSpPr>
        <p:grpSpPr>
          <a:xfrm>
            <a:off x="3453647" y="361207"/>
            <a:ext cx="7429499" cy="6135585"/>
            <a:chOff x="3749040" y="424970"/>
            <a:chExt cx="7429499" cy="6135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5748C3-F5A0-1BEA-D651-39FEB3379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9040" y="424970"/>
              <a:ext cx="7429499" cy="6135585"/>
              <a:chOff x="696752" y="673192"/>
              <a:chExt cx="6673942" cy="5511615"/>
            </a:xfrm>
          </p:grpSpPr>
          <p:pic>
            <p:nvPicPr>
              <p:cNvPr id="27" name="Picture 26" descr="A green object with a black background&#10;&#10;Description automatically generated">
                <a:extLst>
                  <a:ext uri="{FF2B5EF4-FFF2-40B4-BE49-F238E27FC236}">
                    <a16:creationId xmlns:a16="http://schemas.microsoft.com/office/drawing/2014/main" id="{CE467294-A8DC-9776-D2B3-2C6A79562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30" t="14945" r="17554" b="15666"/>
              <a:stretch/>
            </p:blipFill>
            <p:spPr>
              <a:xfrm>
                <a:off x="696752" y="673192"/>
                <a:ext cx="6673942" cy="5511615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BF5C23-6C28-3A01-A5F0-D35630AF52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995" y="4189698"/>
                <a:ext cx="1026152" cy="1026152"/>
              </a:xfrm>
              <a:prstGeom prst="ellipse">
                <a:avLst/>
              </a:prstGeom>
              <a:noFill/>
              <a:ln w="38100">
                <a:solidFill>
                  <a:srgbClr val="0E11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5"/>
                    </a:solidFill>
                  </a:rPr>
                  <a:t>RCII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915C61-B16D-A94E-67D9-DDC3331C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4501" y="2928461"/>
                <a:ext cx="0" cy="93286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olid"/>
                <a:headEnd type="arrow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16-Point Star 31">
                <a:extLst>
                  <a:ext uri="{FF2B5EF4-FFF2-40B4-BE49-F238E27FC236}">
                    <a16:creationId xmlns:a16="http://schemas.microsoft.com/office/drawing/2014/main" id="{5CCDC868-A2A4-B913-F82C-D3611A97A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5030" y="1542786"/>
                <a:ext cx="1166082" cy="1166082"/>
              </a:xfrm>
              <a:prstGeom prst="star16">
                <a:avLst>
                  <a:gd name="adj" fmla="val 45354"/>
                </a:avLst>
              </a:prstGeom>
              <a:noFill/>
              <a:ln w="38100">
                <a:solidFill>
                  <a:srgbClr val="0E1125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5"/>
                    </a:solidFill>
                  </a:rPr>
                  <a:t>RCII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D269366-6D08-4E6B-8F38-9B9D103FC716}"/>
                  </a:ext>
                </a:extLst>
              </p:cNvPr>
              <p:cNvSpPr/>
              <p:nvPr/>
            </p:nvSpPr>
            <p:spPr>
              <a:xfrm>
                <a:off x="3968623" y="2333742"/>
                <a:ext cx="1629508" cy="1107419"/>
              </a:xfrm>
              <a:custGeom>
                <a:avLst/>
                <a:gdLst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0595 w 2098966"/>
                  <a:gd name="connsiteY6" fmla="*/ 450526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5685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10362 w 2098966"/>
                  <a:gd name="connsiteY2" fmla="*/ 56733 h 860329"/>
                  <a:gd name="connsiteX3" fmla="*/ 350408 w 2098966"/>
                  <a:gd name="connsiteY3" fmla="*/ 140164 h 860329"/>
                  <a:gd name="connsiteX4" fmla="*/ 403804 w 2098966"/>
                  <a:gd name="connsiteY4" fmla="*/ 263641 h 860329"/>
                  <a:gd name="connsiteX5" fmla="*/ 517270 w 2098966"/>
                  <a:gd name="connsiteY5" fmla="*/ 480561 h 860329"/>
                  <a:gd name="connsiteX6" fmla="*/ 630735 w 2098966"/>
                  <a:gd name="connsiteY6" fmla="*/ 690806 h 860329"/>
                  <a:gd name="connsiteX7" fmla="*/ 800934 w 2098966"/>
                  <a:gd name="connsiteY7" fmla="*/ 804272 h 860329"/>
                  <a:gd name="connsiteX8" fmla="*/ 1024528 w 2098966"/>
                  <a:gd name="connsiteY8" fmla="*/ 857667 h 860329"/>
                  <a:gd name="connsiteX9" fmla="*/ 1258134 w 2098966"/>
                  <a:gd name="connsiteY9" fmla="*/ 847656 h 860329"/>
                  <a:gd name="connsiteX10" fmla="*/ 1521775 w 2098966"/>
                  <a:gd name="connsiteY10" fmla="*/ 807609 h 860329"/>
                  <a:gd name="connsiteX11" fmla="*/ 1785416 w 2098966"/>
                  <a:gd name="connsiteY11" fmla="*/ 767562 h 860329"/>
                  <a:gd name="connsiteX12" fmla="*/ 2072417 w 2098966"/>
                  <a:gd name="connsiteY12" fmla="*/ 717504 h 860329"/>
                  <a:gd name="connsiteX13" fmla="*/ 2069080 w 2098966"/>
                  <a:gd name="connsiteY13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50408 w 2098966"/>
                  <a:gd name="connsiteY2" fmla="*/ 140164 h 860329"/>
                  <a:gd name="connsiteX3" fmla="*/ 403804 w 2098966"/>
                  <a:gd name="connsiteY3" fmla="*/ 263641 h 860329"/>
                  <a:gd name="connsiteX4" fmla="*/ 517270 w 2098966"/>
                  <a:gd name="connsiteY4" fmla="*/ 480561 h 860329"/>
                  <a:gd name="connsiteX5" fmla="*/ 630735 w 2098966"/>
                  <a:gd name="connsiteY5" fmla="*/ 690806 h 860329"/>
                  <a:gd name="connsiteX6" fmla="*/ 800934 w 2098966"/>
                  <a:gd name="connsiteY6" fmla="*/ 804272 h 860329"/>
                  <a:gd name="connsiteX7" fmla="*/ 1024528 w 2098966"/>
                  <a:gd name="connsiteY7" fmla="*/ 857667 h 860329"/>
                  <a:gd name="connsiteX8" fmla="*/ 1258134 w 2098966"/>
                  <a:gd name="connsiteY8" fmla="*/ 847656 h 860329"/>
                  <a:gd name="connsiteX9" fmla="*/ 1521775 w 2098966"/>
                  <a:gd name="connsiteY9" fmla="*/ 807609 h 860329"/>
                  <a:gd name="connsiteX10" fmla="*/ 1785416 w 2098966"/>
                  <a:gd name="connsiteY10" fmla="*/ 767562 h 860329"/>
                  <a:gd name="connsiteX11" fmla="*/ 2072417 w 2098966"/>
                  <a:gd name="connsiteY11" fmla="*/ 717504 h 860329"/>
                  <a:gd name="connsiteX12" fmla="*/ 2069080 w 2098966"/>
                  <a:gd name="connsiteY12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11098 h 871427"/>
                  <a:gd name="connsiteX1" fmla="*/ 203570 w 2098966"/>
                  <a:gd name="connsiteY1" fmla="*/ 21110 h 871427"/>
                  <a:gd name="connsiteX2" fmla="*/ 400467 w 2098966"/>
                  <a:gd name="connsiteY2" fmla="*/ 268065 h 871427"/>
                  <a:gd name="connsiteX3" fmla="*/ 517270 w 2098966"/>
                  <a:gd name="connsiteY3" fmla="*/ 491659 h 871427"/>
                  <a:gd name="connsiteX4" fmla="*/ 630735 w 2098966"/>
                  <a:gd name="connsiteY4" fmla="*/ 701904 h 871427"/>
                  <a:gd name="connsiteX5" fmla="*/ 800934 w 2098966"/>
                  <a:gd name="connsiteY5" fmla="*/ 815370 h 871427"/>
                  <a:gd name="connsiteX6" fmla="*/ 1024528 w 2098966"/>
                  <a:gd name="connsiteY6" fmla="*/ 868765 h 871427"/>
                  <a:gd name="connsiteX7" fmla="*/ 1258134 w 2098966"/>
                  <a:gd name="connsiteY7" fmla="*/ 858754 h 871427"/>
                  <a:gd name="connsiteX8" fmla="*/ 1521775 w 2098966"/>
                  <a:gd name="connsiteY8" fmla="*/ 818707 h 871427"/>
                  <a:gd name="connsiteX9" fmla="*/ 1785416 w 2098966"/>
                  <a:gd name="connsiteY9" fmla="*/ 778660 h 871427"/>
                  <a:gd name="connsiteX10" fmla="*/ 2072417 w 2098966"/>
                  <a:gd name="connsiteY10" fmla="*/ 728602 h 871427"/>
                  <a:gd name="connsiteX11" fmla="*/ 2069080 w 2098966"/>
                  <a:gd name="connsiteY11" fmla="*/ 728602 h 871427"/>
                  <a:gd name="connsiteX0" fmla="*/ 0 w 2098966"/>
                  <a:gd name="connsiteY0" fmla="*/ 327 h 860656"/>
                  <a:gd name="connsiteX1" fmla="*/ 226931 w 2098966"/>
                  <a:gd name="connsiteY1" fmla="*/ 30362 h 860656"/>
                  <a:gd name="connsiteX2" fmla="*/ 400467 w 2098966"/>
                  <a:gd name="connsiteY2" fmla="*/ 257294 h 860656"/>
                  <a:gd name="connsiteX3" fmla="*/ 517270 w 2098966"/>
                  <a:gd name="connsiteY3" fmla="*/ 480888 h 860656"/>
                  <a:gd name="connsiteX4" fmla="*/ 630735 w 2098966"/>
                  <a:gd name="connsiteY4" fmla="*/ 691133 h 860656"/>
                  <a:gd name="connsiteX5" fmla="*/ 800934 w 2098966"/>
                  <a:gd name="connsiteY5" fmla="*/ 804599 h 860656"/>
                  <a:gd name="connsiteX6" fmla="*/ 1024528 w 2098966"/>
                  <a:gd name="connsiteY6" fmla="*/ 857994 h 860656"/>
                  <a:gd name="connsiteX7" fmla="*/ 1258134 w 2098966"/>
                  <a:gd name="connsiteY7" fmla="*/ 847983 h 860656"/>
                  <a:gd name="connsiteX8" fmla="*/ 1521775 w 2098966"/>
                  <a:gd name="connsiteY8" fmla="*/ 807936 h 860656"/>
                  <a:gd name="connsiteX9" fmla="*/ 1785416 w 2098966"/>
                  <a:gd name="connsiteY9" fmla="*/ 767889 h 860656"/>
                  <a:gd name="connsiteX10" fmla="*/ 2072417 w 2098966"/>
                  <a:gd name="connsiteY10" fmla="*/ 717831 h 860656"/>
                  <a:gd name="connsiteX11" fmla="*/ 2069080 w 2098966"/>
                  <a:gd name="connsiteY11" fmla="*/ 717831 h 860656"/>
                  <a:gd name="connsiteX0" fmla="*/ 0 w 2098966"/>
                  <a:gd name="connsiteY0" fmla="*/ 0 h 860329"/>
                  <a:gd name="connsiteX1" fmla="*/ 246954 w 2098966"/>
                  <a:gd name="connsiteY1" fmla="*/ 4338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07258 w 2098966"/>
                  <a:gd name="connsiteY3" fmla="*/ 497247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72417"/>
                  <a:gd name="connsiteY0" fmla="*/ 0 h 860329"/>
                  <a:gd name="connsiteX1" fmla="*/ 266978 w 2072417"/>
                  <a:gd name="connsiteY1" fmla="*/ 66744 h 860329"/>
                  <a:gd name="connsiteX2" fmla="*/ 400467 w 2072417"/>
                  <a:gd name="connsiteY2" fmla="*/ 256967 h 860329"/>
                  <a:gd name="connsiteX3" fmla="*/ 507258 w 2072417"/>
                  <a:gd name="connsiteY3" fmla="*/ 497247 h 860329"/>
                  <a:gd name="connsiteX4" fmla="*/ 630735 w 2072417"/>
                  <a:gd name="connsiteY4" fmla="*/ 690806 h 860329"/>
                  <a:gd name="connsiteX5" fmla="*/ 800934 w 2072417"/>
                  <a:gd name="connsiteY5" fmla="*/ 804272 h 860329"/>
                  <a:gd name="connsiteX6" fmla="*/ 1024528 w 2072417"/>
                  <a:gd name="connsiteY6" fmla="*/ 857667 h 860329"/>
                  <a:gd name="connsiteX7" fmla="*/ 1258134 w 2072417"/>
                  <a:gd name="connsiteY7" fmla="*/ 847656 h 860329"/>
                  <a:gd name="connsiteX8" fmla="*/ 1521775 w 2072417"/>
                  <a:gd name="connsiteY8" fmla="*/ 807609 h 860329"/>
                  <a:gd name="connsiteX9" fmla="*/ 1785416 w 2072417"/>
                  <a:gd name="connsiteY9" fmla="*/ 767562 h 860329"/>
                  <a:gd name="connsiteX10" fmla="*/ 2072417 w 2072417"/>
                  <a:gd name="connsiteY10" fmla="*/ 717504 h 860329"/>
                  <a:gd name="connsiteX0" fmla="*/ 0 w 1860449"/>
                  <a:gd name="connsiteY0" fmla="*/ 0 h 860329"/>
                  <a:gd name="connsiteX1" fmla="*/ 266978 w 1860449"/>
                  <a:gd name="connsiteY1" fmla="*/ 66744 h 860329"/>
                  <a:gd name="connsiteX2" fmla="*/ 400467 w 1860449"/>
                  <a:gd name="connsiteY2" fmla="*/ 256967 h 860329"/>
                  <a:gd name="connsiteX3" fmla="*/ 507258 w 1860449"/>
                  <a:gd name="connsiteY3" fmla="*/ 497247 h 860329"/>
                  <a:gd name="connsiteX4" fmla="*/ 630735 w 1860449"/>
                  <a:gd name="connsiteY4" fmla="*/ 690806 h 860329"/>
                  <a:gd name="connsiteX5" fmla="*/ 800934 w 1860449"/>
                  <a:gd name="connsiteY5" fmla="*/ 804272 h 860329"/>
                  <a:gd name="connsiteX6" fmla="*/ 1024528 w 1860449"/>
                  <a:gd name="connsiteY6" fmla="*/ 857667 h 860329"/>
                  <a:gd name="connsiteX7" fmla="*/ 1258134 w 1860449"/>
                  <a:gd name="connsiteY7" fmla="*/ 847656 h 860329"/>
                  <a:gd name="connsiteX8" fmla="*/ 1521775 w 1860449"/>
                  <a:gd name="connsiteY8" fmla="*/ 807609 h 860329"/>
                  <a:gd name="connsiteX9" fmla="*/ 1785416 w 1860449"/>
                  <a:gd name="connsiteY9" fmla="*/ 767562 h 860329"/>
                  <a:gd name="connsiteX10" fmla="*/ 1858980 w 1860449"/>
                  <a:gd name="connsiteY10" fmla="*/ 761333 h 860329"/>
                  <a:gd name="connsiteX0" fmla="*/ 0 w 1785416"/>
                  <a:gd name="connsiteY0" fmla="*/ 0 h 860329"/>
                  <a:gd name="connsiteX1" fmla="*/ 266978 w 1785416"/>
                  <a:gd name="connsiteY1" fmla="*/ 66744 h 860329"/>
                  <a:gd name="connsiteX2" fmla="*/ 400467 w 1785416"/>
                  <a:gd name="connsiteY2" fmla="*/ 256967 h 860329"/>
                  <a:gd name="connsiteX3" fmla="*/ 507258 w 1785416"/>
                  <a:gd name="connsiteY3" fmla="*/ 497247 h 860329"/>
                  <a:gd name="connsiteX4" fmla="*/ 630735 w 1785416"/>
                  <a:gd name="connsiteY4" fmla="*/ 690806 h 860329"/>
                  <a:gd name="connsiteX5" fmla="*/ 800934 w 1785416"/>
                  <a:gd name="connsiteY5" fmla="*/ 804272 h 860329"/>
                  <a:gd name="connsiteX6" fmla="*/ 1024528 w 1785416"/>
                  <a:gd name="connsiteY6" fmla="*/ 857667 h 860329"/>
                  <a:gd name="connsiteX7" fmla="*/ 1258134 w 1785416"/>
                  <a:gd name="connsiteY7" fmla="*/ 847656 h 860329"/>
                  <a:gd name="connsiteX8" fmla="*/ 1521775 w 1785416"/>
                  <a:gd name="connsiteY8" fmla="*/ 807609 h 860329"/>
                  <a:gd name="connsiteX9" fmla="*/ 1785416 w 1785416"/>
                  <a:gd name="connsiteY9" fmla="*/ 767562 h 860329"/>
                  <a:gd name="connsiteX0" fmla="*/ 0 w 1521775"/>
                  <a:gd name="connsiteY0" fmla="*/ 0 h 860329"/>
                  <a:gd name="connsiteX1" fmla="*/ 266978 w 1521775"/>
                  <a:gd name="connsiteY1" fmla="*/ 66744 h 860329"/>
                  <a:gd name="connsiteX2" fmla="*/ 400467 w 1521775"/>
                  <a:gd name="connsiteY2" fmla="*/ 256967 h 860329"/>
                  <a:gd name="connsiteX3" fmla="*/ 507258 w 1521775"/>
                  <a:gd name="connsiteY3" fmla="*/ 497247 h 860329"/>
                  <a:gd name="connsiteX4" fmla="*/ 630735 w 1521775"/>
                  <a:gd name="connsiteY4" fmla="*/ 690806 h 860329"/>
                  <a:gd name="connsiteX5" fmla="*/ 800934 w 1521775"/>
                  <a:gd name="connsiteY5" fmla="*/ 804272 h 860329"/>
                  <a:gd name="connsiteX6" fmla="*/ 1024528 w 1521775"/>
                  <a:gd name="connsiteY6" fmla="*/ 857667 h 860329"/>
                  <a:gd name="connsiteX7" fmla="*/ 1258134 w 1521775"/>
                  <a:gd name="connsiteY7" fmla="*/ 847656 h 860329"/>
                  <a:gd name="connsiteX8" fmla="*/ 1521775 w 1521775"/>
                  <a:gd name="connsiteY8" fmla="*/ 807609 h 860329"/>
                  <a:gd name="connsiteX0" fmla="*/ 0 w 1258134"/>
                  <a:gd name="connsiteY0" fmla="*/ 0 h 860329"/>
                  <a:gd name="connsiteX1" fmla="*/ 266978 w 1258134"/>
                  <a:gd name="connsiteY1" fmla="*/ 66744 h 860329"/>
                  <a:gd name="connsiteX2" fmla="*/ 400467 w 1258134"/>
                  <a:gd name="connsiteY2" fmla="*/ 256967 h 860329"/>
                  <a:gd name="connsiteX3" fmla="*/ 507258 w 1258134"/>
                  <a:gd name="connsiteY3" fmla="*/ 497247 h 860329"/>
                  <a:gd name="connsiteX4" fmla="*/ 630735 w 1258134"/>
                  <a:gd name="connsiteY4" fmla="*/ 690806 h 860329"/>
                  <a:gd name="connsiteX5" fmla="*/ 800934 w 1258134"/>
                  <a:gd name="connsiteY5" fmla="*/ 804272 h 860329"/>
                  <a:gd name="connsiteX6" fmla="*/ 1024528 w 1258134"/>
                  <a:gd name="connsiteY6" fmla="*/ 857667 h 860329"/>
                  <a:gd name="connsiteX7" fmla="*/ 1258134 w 1258134"/>
                  <a:gd name="connsiteY7" fmla="*/ 847656 h 86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34" h="860329">
                    <a:moveTo>
                      <a:pt x="0" y="0"/>
                    </a:moveTo>
                    <a:cubicBezTo>
                      <a:pt x="67857" y="3337"/>
                      <a:pt x="200233" y="23916"/>
                      <a:pt x="266978" y="66744"/>
                    </a:cubicBezTo>
                    <a:cubicBezTo>
                      <a:pt x="333723" y="109572"/>
                      <a:pt x="360420" y="185217"/>
                      <a:pt x="400467" y="256967"/>
                    </a:cubicBezTo>
                    <a:cubicBezTo>
                      <a:pt x="440514" y="328718"/>
                      <a:pt x="468880" y="424941"/>
                      <a:pt x="507258" y="497247"/>
                    </a:cubicBezTo>
                    <a:cubicBezTo>
                      <a:pt x="545636" y="569553"/>
                      <a:pt x="581789" y="639635"/>
                      <a:pt x="630735" y="690806"/>
                    </a:cubicBezTo>
                    <a:cubicBezTo>
                      <a:pt x="679681" y="741977"/>
                      <a:pt x="735302" y="776462"/>
                      <a:pt x="800934" y="804272"/>
                    </a:cubicBezTo>
                    <a:cubicBezTo>
                      <a:pt x="866566" y="832082"/>
                      <a:pt x="948328" y="850436"/>
                      <a:pt x="1024528" y="857667"/>
                    </a:cubicBezTo>
                    <a:cubicBezTo>
                      <a:pt x="1100728" y="864898"/>
                      <a:pt x="1175260" y="855999"/>
                      <a:pt x="1258134" y="847656"/>
                    </a:cubicBezTo>
                  </a:path>
                </a:pathLst>
              </a:custGeom>
              <a:noFill/>
              <a:ln w="38100">
                <a:solidFill>
                  <a:srgbClr val="0B4A37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1F1DF37-9F78-4212-79C3-4C77BD42756E}"/>
                  </a:ext>
                </a:extLst>
              </p:cNvPr>
              <p:cNvSpPr/>
              <p:nvPr/>
            </p:nvSpPr>
            <p:spPr>
              <a:xfrm>
                <a:off x="4124596" y="2384949"/>
                <a:ext cx="548490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Phe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17BFE70F-9462-EB7B-8DCA-DE39B0D43F7E}"/>
                  </a:ext>
                </a:extLst>
              </p:cNvPr>
              <p:cNvSpPr/>
              <p:nvPr/>
            </p:nvSpPr>
            <p:spPr>
              <a:xfrm>
                <a:off x="4519039" y="3013098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A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BB11D40-493C-E1D2-3452-F34E3AE12BC4}"/>
                  </a:ext>
                </a:extLst>
              </p:cNvPr>
              <p:cNvSpPr/>
              <p:nvPr/>
            </p:nvSpPr>
            <p:spPr>
              <a:xfrm>
                <a:off x="5212696" y="3259129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B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9D390C-4011-1C5F-6861-5E3A34533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0111" y="3441161"/>
                <a:ext cx="848928" cy="796291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E4299E5-2A23-9262-EBDD-02D93B49E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014" y="2813012"/>
                <a:ext cx="601582" cy="1320296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06700A0C-87E8-B67F-EC55-27583D206BDF}"/>
                </a:ext>
              </a:extLst>
            </p:cNvPr>
            <p:cNvSpPr txBox="1"/>
            <p:nvPr/>
          </p:nvSpPr>
          <p:spPr>
            <a:xfrm>
              <a:off x="7187389" y="3210457"/>
              <a:ext cx="287044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D5F96290-0004-0AC0-4D6C-02CFEEEDA6F0}"/>
                </a:ext>
              </a:extLst>
            </p:cNvPr>
            <p:cNvSpPr txBox="1"/>
            <p:nvPr/>
          </p:nvSpPr>
          <p:spPr>
            <a:xfrm>
              <a:off x="7474433" y="3747159"/>
              <a:ext cx="318912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0.6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endParaRPr lang="en-US" sz="1800" dirty="0">
              <a:solidFill>
                <a:srgbClr val="0E1126"/>
              </a:solidFill>
              <a:ea typeface="Codec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D125A876-1C0B-35F7-3F04-BBE51310FDBF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0EFBB-CA2B-693D-0AD4-CDB1C20F30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 err="1"/>
              <a:t>Roesch</a:t>
            </a:r>
            <a:r>
              <a:rPr lang="en-CA" sz="1050" dirty="0"/>
              <a:t> &amp; </a:t>
            </a:r>
            <a:r>
              <a:rPr lang="en-CA" sz="1050" dirty="0" err="1"/>
              <a:t>Schmidbauer</a:t>
            </a:r>
            <a:r>
              <a:rPr lang="en-CA" sz="1050" dirty="0"/>
              <a:t>, 2018. WaveletComp 		Theis &amp; Meyer-</a:t>
            </a:r>
            <a:r>
              <a:rPr lang="en-CA" sz="1050" dirty="0" err="1"/>
              <a:t>Bäse</a:t>
            </a:r>
            <a:r>
              <a:rPr lang="en-CA" sz="1050" dirty="0"/>
              <a:t>, 2010. Biomedical Signal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BE6E-270F-4F93-63EA-982EF659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35164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BF4B-C0F3-B2E7-213E-4CDE6AB0DB7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7CBC9-B953-D2D5-38CD-C30DF1A00F1B}"/>
              </a:ext>
            </a:extLst>
          </p:cNvPr>
          <p:cNvSpPr txBox="1"/>
          <p:nvPr/>
        </p:nvSpPr>
        <p:spPr>
          <a:xfrm>
            <a:off x="3096524" y="1278824"/>
            <a:ext cx="59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A91F-2E0E-284A-1137-4BF2787B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9" y="1712186"/>
            <a:ext cx="10046645" cy="47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graph of a wavelet and flash number&#10;&#10;Description automatically generated">
            <a:extLst>
              <a:ext uri="{FF2B5EF4-FFF2-40B4-BE49-F238E27FC236}">
                <a16:creationId xmlns:a16="http://schemas.microsoft.com/office/drawing/2014/main" id="{EAB1E11C-DF34-D34D-E7D0-DD440801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" y="1893199"/>
            <a:ext cx="10956387" cy="4482158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43491-5A64-301B-D07A-3DF2C7CC818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6AF2978E-97A4-6AE7-0518-DC324DAB00F4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Duration of Cycling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456E3A-CD7E-9638-1D55-6E7EA19EF5A2}"/>
              </a:ext>
            </a:extLst>
          </p:cNvPr>
          <p:cNvSpPr txBox="1"/>
          <p:nvPr/>
        </p:nvSpPr>
        <p:spPr>
          <a:xfrm>
            <a:off x="2360315" y="1278824"/>
            <a:ext cx="74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 &amp; 0.7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 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DAA449CD-0A1A-019A-D113-38E577342C0F}"/>
              </a:ext>
            </a:extLst>
          </p:cNvPr>
          <p:cNvSpPr/>
          <p:nvPr/>
        </p:nvSpPr>
        <p:spPr>
          <a:xfrm>
            <a:off x="8329246" y="3933092"/>
            <a:ext cx="961292" cy="1066800"/>
          </a:xfrm>
          <a:prstGeom prst="arc">
            <a:avLst>
              <a:gd name="adj1" fmla="val 5436860"/>
              <a:gd name="adj2" fmla="val 10849852"/>
            </a:avLst>
          </a:prstGeom>
          <a:ln w="22225" cap="rnd">
            <a:solidFill>
              <a:srgbClr val="0E1126"/>
            </a:solidFill>
            <a:headEnd type="arrow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5F5C0-387E-3E22-B2D8-CAD72887AF2E}"/>
              </a:ext>
            </a:extLst>
          </p:cNvPr>
          <p:cNvSpPr txBox="1"/>
          <p:nvPr/>
        </p:nvSpPr>
        <p:spPr>
          <a:xfrm>
            <a:off x="8809892" y="4630560"/>
            <a:ext cx="253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of synchronization due to energetically wasteful recombinations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147841" y="539755"/>
            <a:ext cx="989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Individual strains sustain ChlF oscillations longer under measurement at </a:t>
            </a:r>
            <a:r>
              <a:rPr lang="en-US" sz="2400" b="1" dirty="0"/>
              <a:t>higher</a:t>
            </a:r>
            <a:r>
              <a:rPr lang="en-US" sz="2400" dirty="0"/>
              <a:t> light levels &amp; </a:t>
            </a:r>
            <a:r>
              <a:rPr lang="en-US" sz="2400" b="1" dirty="0"/>
              <a:t>lower</a:t>
            </a:r>
            <a:r>
              <a:rPr lang="en-US" sz="2400" dirty="0"/>
              <a:t> temperatures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8CC1A-A74E-B449-C210-B78FDE0BF02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2" name="Picture 11" descr="A chart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19673959-1622-75DD-C4EB-8855C8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34" y="1545382"/>
            <a:ext cx="8755966" cy="48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31978" y="539755"/>
            <a:ext cx="77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Polar strains exhibited synchronous cycling under a </a:t>
            </a:r>
            <a:r>
              <a:rPr lang="en-US" sz="2400" b="1" dirty="0">
                <a:latin typeface="+mj-lt"/>
              </a:rPr>
              <a:t>broader</a:t>
            </a:r>
            <a:r>
              <a:rPr lang="en-US" sz="2400" dirty="0">
                <a:latin typeface="+mj-lt"/>
              </a:rPr>
              <a:t> range of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9C601-8CCC-C066-E096-B91703097A3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5" name="Picture 14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7ED15AE6-0AA4-D129-A9B2-72FF00CE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782681"/>
            <a:ext cx="11064474" cy="44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93517" y="506908"/>
            <a:ext cx="76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Polar strains sustained </a:t>
            </a:r>
            <a:r>
              <a:rPr lang="en-US" sz="2400" b="1" dirty="0">
                <a:latin typeface="+mj-lt"/>
              </a:rPr>
              <a:t>longer</a:t>
            </a:r>
            <a:r>
              <a:rPr lang="en-US" sz="2400" dirty="0">
                <a:latin typeface="+mj-lt"/>
              </a:rPr>
              <a:t> cycling under low light &amp; comparable temperatures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497B5-6AE1-9387-886D-1D2A7FAFFD4B}"/>
              </a:ext>
            </a:extLst>
          </p:cNvPr>
          <p:cNvSpPr/>
          <p:nvPr/>
        </p:nvSpPr>
        <p:spPr>
          <a:xfrm>
            <a:off x="1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6" name="Picture 15" descr="A comparison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A0C7A32-0C74-04C1-D48A-79DCB442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563387"/>
            <a:ext cx="10772336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18531" r="3835" b="29509"/>
          <a:stretch/>
        </p:blipFill>
        <p:spPr>
          <a:xfrm rot="21600000">
            <a:off x="1254850" y="0"/>
            <a:ext cx="1093715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 Ardyna &amp; Arrigo, 2020. Nature Climate Change		Image: Phytoplankton Bloom in the Barents Sea, Joshua Stevens, NASA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5B64B-981C-C2C3-F6E9-108FDF68182E}"/>
              </a:ext>
            </a:extLst>
          </p:cNvPr>
          <p:cNvSpPr/>
          <p:nvPr/>
        </p:nvSpPr>
        <p:spPr>
          <a:xfrm>
            <a:off x="-1" y="0"/>
            <a:ext cx="3112169" cy="6858000"/>
          </a:xfrm>
          <a:prstGeom prst="rect">
            <a:avLst/>
          </a:prstGeom>
          <a:solidFill>
            <a:srgbClr val="0E1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2B937-C9C3-4302-7F2C-54CFE219A2BA}"/>
              </a:ext>
            </a:extLst>
          </p:cNvPr>
          <p:cNvSpPr txBox="1"/>
          <p:nvPr/>
        </p:nvSpPr>
        <p:spPr>
          <a:xfrm>
            <a:off x="128334" y="182562"/>
            <a:ext cx="28554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Spring Phytoplankton Blooms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view of land and water&#10;&#10;Description automatically generated">
            <a:extLst>
              <a:ext uri="{FF2B5EF4-FFF2-40B4-BE49-F238E27FC236}">
                <a16:creationId xmlns:a16="http://schemas.microsoft.com/office/drawing/2014/main" id="{3B6475A3-FACD-853E-C441-8F1A8CE39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0" b="28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38140-54A0-5581-8DB9-049385246FD5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European Space Agency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573B497-269D-CD65-C665-9916C240B90C}"/>
              </a:ext>
            </a:extLst>
          </p:cNvPr>
          <p:cNvSpPr/>
          <p:nvPr/>
        </p:nvSpPr>
        <p:spPr>
          <a:xfrm>
            <a:off x="1036482" y="918200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7DEBAF-394D-DE7B-FD28-47D72C8D8A6C}"/>
              </a:ext>
            </a:extLst>
          </p:cNvPr>
          <p:cNvGrpSpPr/>
          <p:nvPr/>
        </p:nvGrpSpPr>
        <p:grpSpPr>
          <a:xfrm>
            <a:off x="1701584" y="1170783"/>
            <a:ext cx="8788830" cy="2918956"/>
            <a:chOff x="2169456" y="719237"/>
            <a:chExt cx="8788830" cy="29189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17F89B-4993-A3E6-D13F-A8645583D14E}"/>
                </a:ext>
              </a:extLst>
            </p:cNvPr>
            <p:cNvGrpSpPr/>
            <p:nvPr/>
          </p:nvGrpSpPr>
          <p:grpSpPr>
            <a:xfrm>
              <a:off x="2169456" y="1805985"/>
              <a:ext cx="8788828" cy="1832208"/>
              <a:chOff x="2169456" y="1805985"/>
              <a:chExt cx="8788828" cy="1832208"/>
            </a:xfrm>
          </p:grpSpPr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C6FF4E4F-D017-C77D-9B63-715C9AD4D467}"/>
                  </a:ext>
                </a:extLst>
              </p:cNvPr>
              <p:cNvSpPr txBox="1"/>
              <p:nvPr/>
            </p:nvSpPr>
            <p:spPr>
              <a:xfrm>
                <a:off x="2908361" y="1805985"/>
                <a:ext cx="8049923" cy="7454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987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9ACB1431-E9DB-4B43-B21F-C474C9C018F7}"/>
                  </a:ext>
                </a:extLst>
              </p:cNvPr>
              <p:cNvSpPr txBox="1"/>
              <p:nvPr/>
            </p:nvSpPr>
            <p:spPr>
              <a:xfrm>
                <a:off x="2169456" y="1862249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049E160-D7EA-B0B6-FE29-87BC2711ABA5}"/>
                  </a:ext>
                </a:extLst>
              </p:cNvPr>
              <p:cNvGrpSpPr/>
              <p:nvPr/>
            </p:nvGrpSpPr>
            <p:grpSpPr>
              <a:xfrm>
                <a:off x="2169456" y="2905557"/>
                <a:ext cx="8784162" cy="732636"/>
                <a:chOff x="2169456" y="2905557"/>
                <a:chExt cx="8784162" cy="732636"/>
              </a:xfrm>
            </p:grpSpPr>
            <p:sp>
              <p:nvSpPr>
                <p:cNvPr id="17" name="TextBox 7">
                  <a:extLst>
                    <a:ext uri="{FF2B5EF4-FFF2-40B4-BE49-F238E27FC236}">
                      <a16:creationId xmlns:a16="http://schemas.microsoft.com/office/drawing/2014/main" id="{FE7202C1-9AA9-F86B-2BE2-8D3DD8D9583D}"/>
                    </a:ext>
                  </a:extLst>
                </p:cNvPr>
                <p:cNvSpPr txBox="1"/>
                <p:nvPr/>
              </p:nvSpPr>
              <p:spPr>
                <a:xfrm>
                  <a:off x="2903696" y="2905557"/>
                  <a:ext cx="8049922" cy="73263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987"/>
                    </a:lnSpc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Under low light &amp; comparable temperatures, polar strains sustain longer synchronous cycling than temperate strains</a:t>
                  </a:r>
                </a:p>
              </p:txBody>
            </p:sp>
            <p:sp>
              <p:nvSpPr>
                <p:cNvPr id="18" name="TextBox 10">
                  <a:extLst>
                    <a:ext uri="{FF2B5EF4-FFF2-40B4-BE49-F238E27FC236}">
                      <a16:creationId xmlns:a16="http://schemas.microsoft.com/office/drawing/2014/main" id="{535078D0-C35D-06EE-1DFC-FC0BC4C53FCA}"/>
                    </a:ext>
                  </a:extLst>
                </p:cNvPr>
                <p:cNvSpPr txBox="1"/>
                <p:nvPr/>
              </p:nvSpPr>
              <p:spPr>
                <a:xfrm>
                  <a:off x="2169456" y="2951275"/>
                  <a:ext cx="553268" cy="65735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047"/>
                    </a:lnSpc>
                  </a:pPr>
                  <a:r>
                    <a:rPr lang="en-US" sz="4400" b="1" spc="321" dirty="0">
                      <a:solidFill>
                        <a:schemeClr val="bg1"/>
                      </a:solidFill>
                      <a:latin typeface="Palatino" pitchFamily="2" charset="77"/>
                      <a:ea typeface="Palatino" pitchFamily="2" charset="77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</p:grpSp>
        </p:grp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128E96B-3362-30AC-7397-C5D615AF4439}"/>
                </a:ext>
              </a:extLst>
            </p:cNvPr>
            <p:cNvSpPr txBox="1"/>
            <p:nvPr/>
          </p:nvSpPr>
          <p:spPr>
            <a:xfrm>
              <a:off x="2908362" y="719237"/>
              <a:ext cx="8049924" cy="7326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87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Within strains, longer cycling was observed at higher light levels and colder temperatures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673DBD11-5691-9874-58C7-7FA54F6E2A66}"/>
                </a:ext>
              </a:extLst>
            </p:cNvPr>
            <p:cNvSpPr txBox="1"/>
            <p:nvPr/>
          </p:nvSpPr>
          <p:spPr>
            <a:xfrm>
              <a:off x="2169456" y="764954"/>
              <a:ext cx="553268" cy="65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400" b="1" spc="321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</a:rPr>
                <a:t>1</a:t>
              </a:r>
            </a:p>
          </p:txBody>
        </p:sp>
      </p:grpSp>
      <p:sp>
        <p:nvSpPr>
          <p:cNvPr id="19" name="TextBox 3">
            <a:extLst>
              <a:ext uri="{FF2B5EF4-FFF2-40B4-BE49-F238E27FC236}">
                <a16:creationId xmlns:a16="http://schemas.microsoft.com/office/drawing/2014/main" id="{B4507AA1-DF87-38A2-0FDA-3A5B0F051DED}"/>
              </a:ext>
            </a:extLst>
          </p:cNvPr>
          <p:cNvSpPr txBox="1"/>
          <p:nvPr/>
        </p:nvSpPr>
        <p:spPr>
          <a:xfrm>
            <a:off x="1148941" y="4613255"/>
            <a:ext cx="9894115" cy="1383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chemeClr val="bg1"/>
                </a:solidFill>
              </a:rPr>
              <a:t>Polar phytoplankton exhibit the capacity to suppress energetically wasteful charge recombinations &amp; sustain energetically efficient photosynthesis under extremely low light</a:t>
            </a:r>
          </a:p>
        </p:txBody>
      </p:sp>
    </p:spTree>
    <p:extLst>
      <p:ext uri="{BB962C8B-B14F-4D97-AF65-F5344CB8AC3E}">
        <p14:creationId xmlns:p14="http://schemas.microsoft.com/office/powerpoint/2010/main" val="111245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276A468E-54A5-1BE0-6616-903AA343FC89}"/>
              </a:ext>
            </a:extLst>
          </p:cNvPr>
          <p:cNvSpPr/>
          <p:nvPr/>
        </p:nvSpPr>
        <p:spPr>
          <a:xfrm>
            <a:off x="1036482" y="1363643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FEE0396-6D28-C566-DC64-19122A08D2E1}"/>
              </a:ext>
            </a:extLst>
          </p:cNvPr>
          <p:cNvSpPr txBox="1"/>
          <p:nvPr/>
        </p:nvSpPr>
        <p:spPr>
          <a:xfrm>
            <a:off x="1195664" y="1504610"/>
            <a:ext cx="9800670" cy="37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I thank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 Campbell</a:t>
            </a:r>
          </a:p>
          <a:p>
            <a:pPr algn="ctr"/>
            <a:endParaRPr lang="en-US" dirty="0">
              <a:solidFill>
                <a:srgbClr val="F7F7F7"/>
              </a:solidFill>
            </a:endParaRP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Naaman Omar, Mireille </a:t>
            </a:r>
            <a:r>
              <a:rPr lang="en-US" sz="1600" dirty="0" err="1">
                <a:solidFill>
                  <a:srgbClr val="F7F7F7"/>
                </a:solidFill>
              </a:rPr>
              <a:t>Savoie</a:t>
            </a:r>
            <a:r>
              <a:rPr lang="en-US" sz="1600" dirty="0">
                <a:solidFill>
                  <a:srgbClr val="F7F7F7"/>
                </a:solidFill>
              </a:rPr>
              <a:t>, &amp; Miranda </a:t>
            </a:r>
            <a:r>
              <a:rPr lang="en-US" sz="1600" dirty="0" err="1">
                <a:solidFill>
                  <a:srgbClr val="F7F7F7"/>
                </a:solidFill>
              </a:rPr>
              <a:t>Corkum</a:t>
            </a:r>
            <a:endParaRPr lang="en-US" sz="1600" dirty="0">
              <a:solidFill>
                <a:srgbClr val="F7F7F7"/>
              </a:solidFill>
            </a:endParaRPr>
          </a:p>
          <a:p>
            <a:pPr algn="ctr"/>
            <a:endParaRPr lang="en-US" sz="1600" dirty="0">
              <a:solidFill>
                <a:srgbClr val="F7F7F7"/>
              </a:solidFill>
            </a:endParaRPr>
          </a:p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5BECDB-C63B-7AFB-34A5-74E63D15C805}"/>
              </a:ext>
            </a:extLst>
          </p:cNvPr>
          <p:cNvSpPr/>
          <p:nvPr/>
        </p:nvSpPr>
        <p:spPr>
          <a:xfrm>
            <a:off x="1036482" y="5538454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E094BF-F884-E01D-8C1F-FB67168EE612}"/>
              </a:ext>
            </a:extLst>
          </p:cNvPr>
          <p:cNvSpPr/>
          <p:nvPr/>
        </p:nvSpPr>
        <p:spPr>
          <a:xfrm>
            <a:off x="3947807" y="5538455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458645C-BA3D-FC44-11F5-F78221C5E77B}"/>
              </a:ext>
            </a:extLst>
          </p:cNvPr>
          <p:cNvSpPr/>
          <p:nvPr/>
        </p:nvSpPr>
        <p:spPr>
          <a:xfrm>
            <a:off x="10140312" y="5538454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581DBB-F588-4E47-F33C-804BD5235372}"/>
              </a:ext>
            </a:extLst>
          </p:cNvPr>
          <p:cNvSpPr/>
          <p:nvPr/>
        </p:nvSpPr>
        <p:spPr>
          <a:xfrm>
            <a:off x="6002324" y="5605122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21FA25-16DA-B762-6A8D-B6DB94239E50}"/>
              </a:ext>
            </a:extLst>
          </p:cNvPr>
          <p:cNvSpPr/>
          <p:nvPr/>
        </p:nvSpPr>
        <p:spPr>
          <a:xfrm>
            <a:off x="8573214" y="5538454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E7E4376-85B1-7325-A3A8-500A69471C04}"/>
              </a:ext>
            </a:extLst>
          </p:cNvPr>
          <p:cNvSpPr txBox="1">
            <a:spLocks/>
          </p:cNvSpPr>
          <p:nvPr/>
        </p:nvSpPr>
        <p:spPr>
          <a:xfrm>
            <a:off x="2958279" y="5751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101600">
                    <a:srgbClr val="F7F7F7">
                      <a:alpha val="40000"/>
                    </a:srgbClr>
                  </a:glow>
                </a:effectLst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561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0065C089-ECB9-E161-E636-B79C2644EBC3}"/>
              </a:ext>
            </a:extLst>
          </p:cNvPr>
          <p:cNvSpPr/>
          <p:nvPr/>
        </p:nvSpPr>
        <p:spPr>
          <a:xfrm>
            <a:off x="-6676" y="5386387"/>
            <a:ext cx="5886450" cy="1471613"/>
          </a:xfrm>
          <a:prstGeom prst="rect">
            <a:avLst/>
          </a:prstGeom>
          <a:solidFill>
            <a:srgbClr val="0E1126"/>
          </a:solidFill>
        </p:spPr>
        <p:txBody>
          <a:bodyPr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2" charset="77"/>
                <a:ea typeface="Palatino" pitchFamily="2" charset="77"/>
                <a:cs typeface="+mn-cs"/>
              </a:rPr>
              <a:t>Questions?</a:t>
            </a:r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19151-6947-4C64-D9F5-41C3D48F9949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M. Stenzel</a:t>
            </a:r>
          </a:p>
        </p:txBody>
      </p:sp>
    </p:spTree>
    <p:extLst>
      <p:ext uri="{BB962C8B-B14F-4D97-AF65-F5344CB8AC3E}">
        <p14:creationId xmlns:p14="http://schemas.microsoft.com/office/powerpoint/2010/main" val="425882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F604-82DD-0E0E-C0BE-A119416B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Photic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Polar Night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, 2020. Science Advances	 	Hancke </a:t>
            </a:r>
            <a:r>
              <a:rPr lang="en-CA" sz="1050" i="1" dirty="0"/>
              <a:t>et al</a:t>
            </a:r>
            <a:r>
              <a:rPr lang="en-CA" sz="1050" dirty="0"/>
              <a:t>, 2018. Journal of Geophysical Research: Oceans		Berge </a:t>
            </a:r>
            <a:r>
              <a:rPr lang="en-CA" sz="1050" i="1" dirty="0"/>
              <a:t>et al</a:t>
            </a:r>
            <a:r>
              <a:rPr lang="en-CA" sz="1050" dirty="0"/>
              <a:t>, 2015. Progress in Oceanography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D6E7FC-B947-E3C8-79E7-F238FB2D6569}"/>
              </a:ext>
            </a:extLst>
          </p:cNvPr>
          <p:cNvGrpSpPr/>
          <p:nvPr/>
        </p:nvGrpSpPr>
        <p:grpSpPr>
          <a:xfrm>
            <a:off x="1017270" y="2242954"/>
            <a:ext cx="4030956" cy="3957141"/>
            <a:chOff x="994410" y="2199016"/>
            <a:chExt cx="4030956" cy="3957141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9858D7A-267F-1329-A695-A0184D47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4054" y="2199016"/>
              <a:ext cx="3261312" cy="3957141"/>
            </a:xfrm>
            <a:custGeom>
              <a:avLst/>
              <a:gdLst/>
              <a:ahLst/>
              <a:cxnLst/>
              <a:rect l="l" t="t" r="r" b="b"/>
              <a:pathLst>
                <a:path w="16256999" h="6827546">
                  <a:moveTo>
                    <a:pt x="0" y="0"/>
                  </a:moveTo>
                  <a:lnTo>
                    <a:pt x="16256998" y="0"/>
                  </a:lnTo>
                  <a:lnTo>
                    <a:pt x="16256998" y="6827546"/>
                  </a:lnTo>
                  <a:lnTo>
                    <a:pt x="0" y="682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764" t="1090" b="-118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5602A2-3BCC-B0D9-8828-BE2686E03898}"/>
                </a:ext>
              </a:extLst>
            </p:cNvPr>
            <p:cNvGrpSpPr/>
            <p:nvPr/>
          </p:nvGrpSpPr>
          <p:grpSpPr>
            <a:xfrm>
              <a:off x="994410" y="2320289"/>
              <a:ext cx="625746" cy="3835867"/>
              <a:chOff x="994410" y="2320289"/>
              <a:chExt cx="625746" cy="3835867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70EA9BE8-E5F8-257B-3F50-D84C9194C41C}"/>
                  </a:ext>
                </a:extLst>
              </p:cNvPr>
              <p:cNvSpPr/>
              <p:nvPr/>
            </p:nvSpPr>
            <p:spPr>
              <a:xfrm rot="10800000">
                <a:off x="994410" y="2320289"/>
                <a:ext cx="625746" cy="3835867"/>
              </a:xfrm>
              <a:prstGeom prst="triangle">
                <a:avLst/>
              </a:prstGeom>
              <a:noFill/>
              <a:ln w="28575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03303-E705-BB4B-B188-360AE9247F1C}"/>
                  </a:ext>
                </a:extLst>
              </p:cNvPr>
              <p:cNvSpPr txBox="1"/>
              <p:nvPr/>
            </p:nvSpPr>
            <p:spPr>
              <a:xfrm>
                <a:off x="1098732" y="2366834"/>
                <a:ext cx="417102" cy="181075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3000" dirty="0"/>
                  <a:t>L</a:t>
                </a:r>
              </a:p>
              <a:p>
                <a:pPr algn="ctr"/>
                <a:r>
                  <a:rPr lang="en-US" sz="2600" dirty="0"/>
                  <a:t>I</a:t>
                </a:r>
              </a:p>
              <a:p>
                <a:pPr algn="ctr"/>
                <a:r>
                  <a:rPr lang="en-US" sz="2200" dirty="0"/>
                  <a:t>G</a:t>
                </a:r>
              </a:p>
              <a:p>
                <a:pPr algn="ctr"/>
                <a:r>
                  <a:rPr lang="en-US" dirty="0"/>
                  <a:t>H</a:t>
                </a:r>
              </a:p>
              <a:p>
                <a:pPr algn="ctr">
                  <a:spcBef>
                    <a:spcPts val="200"/>
                  </a:spcBef>
                </a:pPr>
                <a:r>
                  <a:rPr lang="en-US" sz="1400" dirty="0"/>
                  <a:t>T</a:t>
                </a:r>
              </a:p>
            </p:txBody>
          </p:sp>
        </p:grpSp>
      </p:grpSp>
      <p:pic>
        <p:nvPicPr>
          <p:cNvPr id="15" name="Picture 14" descr="A map of the earth&#10;&#10;Description automatically generated">
            <a:extLst>
              <a:ext uri="{FF2B5EF4-FFF2-40B4-BE49-F238E27FC236}">
                <a16:creationId xmlns:a16="http://schemas.microsoft.com/office/drawing/2014/main" id="{673F3E48-4B71-479B-4D6B-277F3BE8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78" y="2165610"/>
            <a:ext cx="4283153" cy="41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B5151-28BE-058B-C91F-B72B2835551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74970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F6A7A-3873-11FD-E360-F28C3C9D3FB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402083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-1" y="6135585"/>
            <a:ext cx="38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&amp; Thylakoids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E6D6B6-4C7F-0C94-06A4-031405F317A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10E58B5D-3118-A729-3A3C-D72367B8D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2" b="36134"/>
          <a:stretch/>
        </p:blipFill>
        <p:spPr>
          <a:xfrm>
            <a:off x="558074" y="1150816"/>
            <a:ext cx="8776800" cy="1907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Kawakami &amp; Shen, 2018. Methods in Enzymology		Image: BioRender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244819" y="1434304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2458452" y="17367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5638991" y="1526636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4506166" y="25000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3266644" y="1526637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7799936" y="1243848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6360199" y="402016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5847451" y="59565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6769789" y="58618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en object with a black background&#10;&#10;Description automatically generated">
            <a:extLst>
              <a:ext uri="{FF2B5EF4-FFF2-40B4-BE49-F238E27FC236}">
                <a16:creationId xmlns:a16="http://schemas.microsoft.com/office/drawing/2014/main" id="{CE467294-A8DC-9776-D2B3-2C6A7956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0" t="14945" r="23588" b="15666"/>
          <a:stretch/>
        </p:blipFill>
        <p:spPr>
          <a:xfrm>
            <a:off x="258764" y="588106"/>
            <a:ext cx="4622625" cy="4253948"/>
          </a:xfrm>
          <a:prstGeom prst="rect">
            <a:avLst/>
          </a:prstGeom>
        </p:spPr>
      </p:pic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  <a:p>
            <a:endParaRPr lang="en-US" sz="2400" dirty="0">
              <a:solidFill>
                <a:srgbClr val="0E11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., 2020. Biochimica et Biophysica Acta		Mukhopadhyay et al., 2004. Chemical Reviews</a:t>
            </a:r>
          </a:p>
        </p:txBody>
      </p:sp>
      <p:pic>
        <p:nvPicPr>
          <p:cNvPr id="39" name="Picture 38" descr="A diagram of a cell&#10;&#10;Description automatically generated">
            <a:extLst>
              <a:ext uri="{FF2B5EF4-FFF2-40B4-BE49-F238E27FC236}">
                <a16:creationId xmlns:a16="http://schemas.microsoft.com/office/drawing/2014/main" id="{AAC09FD0-1D35-B6CF-A46A-4E7A265E8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0" t="29012" r="1" b="37273"/>
          <a:stretch/>
        </p:blipFill>
        <p:spPr>
          <a:xfrm>
            <a:off x="4872375" y="1444677"/>
            <a:ext cx="7060860" cy="2071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59564" y="22619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40103" y="205175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07278" y="302520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67756" y="2051759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01048" y="1768970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8961311" y="927138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8448563" y="1120773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9370901" y="1111308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5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RCII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269366-6D08-4E6B-8F38-9B9D103FC716}"/>
              </a:ext>
            </a:extLst>
          </p:cNvPr>
          <p:cNvSpPr/>
          <p:nvPr/>
        </p:nvSpPr>
        <p:spPr>
          <a:xfrm>
            <a:off x="2784046" y="1869744"/>
            <a:ext cx="2098207" cy="854723"/>
          </a:xfrm>
          <a:custGeom>
            <a:avLst/>
            <a:gdLst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0595 w 2098966"/>
              <a:gd name="connsiteY6" fmla="*/ 450526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2014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156850 w 2098966"/>
              <a:gd name="connsiteY1" fmla="*/ 6675 h 860329"/>
              <a:gd name="connsiteX2" fmla="*/ 203570 w 2098966"/>
              <a:gd name="connsiteY2" fmla="*/ 10012 h 860329"/>
              <a:gd name="connsiteX3" fmla="*/ 310362 w 2098966"/>
              <a:gd name="connsiteY3" fmla="*/ 56733 h 860329"/>
              <a:gd name="connsiteX4" fmla="*/ 350408 w 2098966"/>
              <a:gd name="connsiteY4" fmla="*/ 140164 h 860329"/>
              <a:gd name="connsiteX5" fmla="*/ 403804 w 2098966"/>
              <a:gd name="connsiteY5" fmla="*/ 263641 h 860329"/>
              <a:gd name="connsiteX6" fmla="*/ 517270 w 2098966"/>
              <a:gd name="connsiteY6" fmla="*/ 480561 h 860329"/>
              <a:gd name="connsiteX7" fmla="*/ 630735 w 2098966"/>
              <a:gd name="connsiteY7" fmla="*/ 690806 h 860329"/>
              <a:gd name="connsiteX8" fmla="*/ 800934 w 2098966"/>
              <a:gd name="connsiteY8" fmla="*/ 804272 h 860329"/>
              <a:gd name="connsiteX9" fmla="*/ 1024528 w 2098966"/>
              <a:gd name="connsiteY9" fmla="*/ 857667 h 860329"/>
              <a:gd name="connsiteX10" fmla="*/ 1258134 w 2098966"/>
              <a:gd name="connsiteY10" fmla="*/ 847656 h 860329"/>
              <a:gd name="connsiteX11" fmla="*/ 1521775 w 2098966"/>
              <a:gd name="connsiteY11" fmla="*/ 807609 h 860329"/>
              <a:gd name="connsiteX12" fmla="*/ 1785416 w 2098966"/>
              <a:gd name="connsiteY12" fmla="*/ 767562 h 860329"/>
              <a:gd name="connsiteX13" fmla="*/ 2072417 w 2098966"/>
              <a:gd name="connsiteY13" fmla="*/ 717504 h 860329"/>
              <a:gd name="connsiteX14" fmla="*/ 2069080 w 2098966"/>
              <a:gd name="connsiteY14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10362 w 2098966"/>
              <a:gd name="connsiteY2" fmla="*/ 56733 h 860329"/>
              <a:gd name="connsiteX3" fmla="*/ 350408 w 2098966"/>
              <a:gd name="connsiteY3" fmla="*/ 140164 h 860329"/>
              <a:gd name="connsiteX4" fmla="*/ 403804 w 2098966"/>
              <a:gd name="connsiteY4" fmla="*/ 263641 h 860329"/>
              <a:gd name="connsiteX5" fmla="*/ 517270 w 2098966"/>
              <a:gd name="connsiteY5" fmla="*/ 480561 h 860329"/>
              <a:gd name="connsiteX6" fmla="*/ 630735 w 2098966"/>
              <a:gd name="connsiteY6" fmla="*/ 690806 h 860329"/>
              <a:gd name="connsiteX7" fmla="*/ 800934 w 2098966"/>
              <a:gd name="connsiteY7" fmla="*/ 804272 h 860329"/>
              <a:gd name="connsiteX8" fmla="*/ 1024528 w 2098966"/>
              <a:gd name="connsiteY8" fmla="*/ 857667 h 860329"/>
              <a:gd name="connsiteX9" fmla="*/ 1258134 w 2098966"/>
              <a:gd name="connsiteY9" fmla="*/ 847656 h 860329"/>
              <a:gd name="connsiteX10" fmla="*/ 1521775 w 2098966"/>
              <a:gd name="connsiteY10" fmla="*/ 807609 h 860329"/>
              <a:gd name="connsiteX11" fmla="*/ 1785416 w 2098966"/>
              <a:gd name="connsiteY11" fmla="*/ 767562 h 860329"/>
              <a:gd name="connsiteX12" fmla="*/ 2072417 w 2098966"/>
              <a:gd name="connsiteY12" fmla="*/ 717504 h 860329"/>
              <a:gd name="connsiteX13" fmla="*/ 2069080 w 2098966"/>
              <a:gd name="connsiteY13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350408 w 2098966"/>
              <a:gd name="connsiteY2" fmla="*/ 140164 h 860329"/>
              <a:gd name="connsiteX3" fmla="*/ 403804 w 2098966"/>
              <a:gd name="connsiteY3" fmla="*/ 263641 h 860329"/>
              <a:gd name="connsiteX4" fmla="*/ 517270 w 2098966"/>
              <a:gd name="connsiteY4" fmla="*/ 480561 h 860329"/>
              <a:gd name="connsiteX5" fmla="*/ 630735 w 2098966"/>
              <a:gd name="connsiteY5" fmla="*/ 690806 h 860329"/>
              <a:gd name="connsiteX6" fmla="*/ 800934 w 2098966"/>
              <a:gd name="connsiteY6" fmla="*/ 804272 h 860329"/>
              <a:gd name="connsiteX7" fmla="*/ 1024528 w 2098966"/>
              <a:gd name="connsiteY7" fmla="*/ 857667 h 860329"/>
              <a:gd name="connsiteX8" fmla="*/ 1258134 w 2098966"/>
              <a:gd name="connsiteY8" fmla="*/ 847656 h 860329"/>
              <a:gd name="connsiteX9" fmla="*/ 1521775 w 2098966"/>
              <a:gd name="connsiteY9" fmla="*/ 807609 h 860329"/>
              <a:gd name="connsiteX10" fmla="*/ 1785416 w 2098966"/>
              <a:gd name="connsiteY10" fmla="*/ 767562 h 860329"/>
              <a:gd name="connsiteX11" fmla="*/ 2072417 w 2098966"/>
              <a:gd name="connsiteY11" fmla="*/ 717504 h 860329"/>
              <a:gd name="connsiteX12" fmla="*/ 2069080 w 2098966"/>
              <a:gd name="connsiteY12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03570 w 2098966"/>
              <a:gd name="connsiteY1" fmla="*/ 10012 h 860329"/>
              <a:gd name="connsiteX2" fmla="*/ 403804 w 2098966"/>
              <a:gd name="connsiteY2" fmla="*/ 263641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11098 h 871427"/>
              <a:gd name="connsiteX1" fmla="*/ 203570 w 2098966"/>
              <a:gd name="connsiteY1" fmla="*/ 21110 h 871427"/>
              <a:gd name="connsiteX2" fmla="*/ 400467 w 2098966"/>
              <a:gd name="connsiteY2" fmla="*/ 268065 h 871427"/>
              <a:gd name="connsiteX3" fmla="*/ 517270 w 2098966"/>
              <a:gd name="connsiteY3" fmla="*/ 491659 h 871427"/>
              <a:gd name="connsiteX4" fmla="*/ 630735 w 2098966"/>
              <a:gd name="connsiteY4" fmla="*/ 701904 h 871427"/>
              <a:gd name="connsiteX5" fmla="*/ 800934 w 2098966"/>
              <a:gd name="connsiteY5" fmla="*/ 815370 h 871427"/>
              <a:gd name="connsiteX6" fmla="*/ 1024528 w 2098966"/>
              <a:gd name="connsiteY6" fmla="*/ 868765 h 871427"/>
              <a:gd name="connsiteX7" fmla="*/ 1258134 w 2098966"/>
              <a:gd name="connsiteY7" fmla="*/ 858754 h 871427"/>
              <a:gd name="connsiteX8" fmla="*/ 1521775 w 2098966"/>
              <a:gd name="connsiteY8" fmla="*/ 818707 h 871427"/>
              <a:gd name="connsiteX9" fmla="*/ 1785416 w 2098966"/>
              <a:gd name="connsiteY9" fmla="*/ 778660 h 871427"/>
              <a:gd name="connsiteX10" fmla="*/ 2072417 w 2098966"/>
              <a:gd name="connsiteY10" fmla="*/ 728602 h 871427"/>
              <a:gd name="connsiteX11" fmla="*/ 2069080 w 2098966"/>
              <a:gd name="connsiteY11" fmla="*/ 728602 h 871427"/>
              <a:gd name="connsiteX0" fmla="*/ 0 w 2098966"/>
              <a:gd name="connsiteY0" fmla="*/ 327 h 860656"/>
              <a:gd name="connsiteX1" fmla="*/ 226931 w 2098966"/>
              <a:gd name="connsiteY1" fmla="*/ 30362 h 860656"/>
              <a:gd name="connsiteX2" fmla="*/ 400467 w 2098966"/>
              <a:gd name="connsiteY2" fmla="*/ 257294 h 860656"/>
              <a:gd name="connsiteX3" fmla="*/ 517270 w 2098966"/>
              <a:gd name="connsiteY3" fmla="*/ 480888 h 860656"/>
              <a:gd name="connsiteX4" fmla="*/ 630735 w 2098966"/>
              <a:gd name="connsiteY4" fmla="*/ 691133 h 860656"/>
              <a:gd name="connsiteX5" fmla="*/ 800934 w 2098966"/>
              <a:gd name="connsiteY5" fmla="*/ 804599 h 860656"/>
              <a:gd name="connsiteX6" fmla="*/ 1024528 w 2098966"/>
              <a:gd name="connsiteY6" fmla="*/ 857994 h 860656"/>
              <a:gd name="connsiteX7" fmla="*/ 1258134 w 2098966"/>
              <a:gd name="connsiteY7" fmla="*/ 847983 h 860656"/>
              <a:gd name="connsiteX8" fmla="*/ 1521775 w 2098966"/>
              <a:gd name="connsiteY8" fmla="*/ 807936 h 860656"/>
              <a:gd name="connsiteX9" fmla="*/ 1785416 w 2098966"/>
              <a:gd name="connsiteY9" fmla="*/ 767889 h 860656"/>
              <a:gd name="connsiteX10" fmla="*/ 2072417 w 2098966"/>
              <a:gd name="connsiteY10" fmla="*/ 717831 h 860656"/>
              <a:gd name="connsiteX11" fmla="*/ 2069080 w 2098966"/>
              <a:gd name="connsiteY11" fmla="*/ 717831 h 860656"/>
              <a:gd name="connsiteX0" fmla="*/ 0 w 2098966"/>
              <a:gd name="connsiteY0" fmla="*/ 0 h 860329"/>
              <a:gd name="connsiteX1" fmla="*/ 246954 w 2098966"/>
              <a:gd name="connsiteY1" fmla="*/ 4338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17270 w 2098966"/>
              <a:gd name="connsiteY3" fmla="*/ 480561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  <a:gd name="connsiteX0" fmla="*/ 0 w 2098966"/>
              <a:gd name="connsiteY0" fmla="*/ 0 h 860329"/>
              <a:gd name="connsiteX1" fmla="*/ 266978 w 2098966"/>
              <a:gd name="connsiteY1" fmla="*/ 66744 h 860329"/>
              <a:gd name="connsiteX2" fmla="*/ 400467 w 2098966"/>
              <a:gd name="connsiteY2" fmla="*/ 256967 h 860329"/>
              <a:gd name="connsiteX3" fmla="*/ 507258 w 2098966"/>
              <a:gd name="connsiteY3" fmla="*/ 497247 h 860329"/>
              <a:gd name="connsiteX4" fmla="*/ 630735 w 2098966"/>
              <a:gd name="connsiteY4" fmla="*/ 690806 h 860329"/>
              <a:gd name="connsiteX5" fmla="*/ 800934 w 2098966"/>
              <a:gd name="connsiteY5" fmla="*/ 804272 h 860329"/>
              <a:gd name="connsiteX6" fmla="*/ 1024528 w 2098966"/>
              <a:gd name="connsiteY6" fmla="*/ 857667 h 860329"/>
              <a:gd name="connsiteX7" fmla="*/ 1258134 w 2098966"/>
              <a:gd name="connsiteY7" fmla="*/ 847656 h 860329"/>
              <a:gd name="connsiteX8" fmla="*/ 1521775 w 2098966"/>
              <a:gd name="connsiteY8" fmla="*/ 807609 h 860329"/>
              <a:gd name="connsiteX9" fmla="*/ 1785416 w 2098966"/>
              <a:gd name="connsiteY9" fmla="*/ 767562 h 860329"/>
              <a:gd name="connsiteX10" fmla="*/ 2072417 w 2098966"/>
              <a:gd name="connsiteY10" fmla="*/ 717504 h 860329"/>
              <a:gd name="connsiteX11" fmla="*/ 2069080 w 2098966"/>
              <a:gd name="connsiteY11" fmla="*/ 717504 h 86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8966" h="860329">
                <a:moveTo>
                  <a:pt x="0" y="0"/>
                </a:moveTo>
                <a:cubicBezTo>
                  <a:pt x="67857" y="3337"/>
                  <a:pt x="200233" y="23916"/>
                  <a:pt x="266978" y="66744"/>
                </a:cubicBezTo>
                <a:cubicBezTo>
                  <a:pt x="333723" y="109572"/>
                  <a:pt x="360420" y="185217"/>
                  <a:pt x="400467" y="256967"/>
                </a:cubicBezTo>
                <a:cubicBezTo>
                  <a:pt x="440514" y="328718"/>
                  <a:pt x="468880" y="424941"/>
                  <a:pt x="507258" y="497247"/>
                </a:cubicBezTo>
                <a:cubicBezTo>
                  <a:pt x="545636" y="569553"/>
                  <a:pt x="581789" y="639635"/>
                  <a:pt x="630735" y="690806"/>
                </a:cubicBezTo>
                <a:cubicBezTo>
                  <a:pt x="679681" y="741977"/>
                  <a:pt x="735302" y="776462"/>
                  <a:pt x="800934" y="804272"/>
                </a:cubicBezTo>
                <a:cubicBezTo>
                  <a:pt x="866566" y="832082"/>
                  <a:pt x="948328" y="850436"/>
                  <a:pt x="1024528" y="857667"/>
                </a:cubicBezTo>
                <a:cubicBezTo>
                  <a:pt x="1100728" y="864898"/>
                  <a:pt x="1175260" y="855999"/>
                  <a:pt x="1258134" y="847656"/>
                </a:cubicBezTo>
                <a:cubicBezTo>
                  <a:pt x="1341009" y="839313"/>
                  <a:pt x="1521775" y="807609"/>
                  <a:pt x="1521775" y="807609"/>
                </a:cubicBezTo>
                <a:lnTo>
                  <a:pt x="1785416" y="767562"/>
                </a:lnTo>
                <a:cubicBezTo>
                  <a:pt x="1877190" y="752545"/>
                  <a:pt x="2072417" y="717504"/>
                  <a:pt x="2072417" y="717504"/>
                </a:cubicBezTo>
                <a:cubicBezTo>
                  <a:pt x="2119694" y="709161"/>
                  <a:pt x="2094387" y="713332"/>
                  <a:pt x="2069080" y="717504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0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4392</TotalTime>
  <Words>678</Words>
  <Application>Microsoft Macintosh PowerPoint</Application>
  <PresentationFormat>Widescreen</PresentationFormat>
  <Paragraphs>182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Photic Constraints 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ChlF Periodicity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33</cp:revision>
  <dcterms:created xsi:type="dcterms:W3CDTF">2024-04-02T00:00:54Z</dcterms:created>
  <dcterms:modified xsi:type="dcterms:W3CDTF">2024-04-08T21:28:34Z</dcterms:modified>
</cp:coreProperties>
</file>